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72" r:id="rId1"/>
  </p:sldMasterIdLst>
  <p:sldIdLst>
    <p:sldId id="280" r:id="rId2"/>
    <p:sldId id="290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1" r:id="rId13"/>
    <p:sldId id="267" r:id="rId14"/>
    <p:sldId id="268" r:id="rId15"/>
    <p:sldId id="269" r:id="rId16"/>
    <p:sldId id="270" r:id="rId17"/>
    <p:sldId id="282" r:id="rId18"/>
    <p:sldId id="271" r:id="rId19"/>
    <p:sldId id="273" r:id="rId20"/>
    <p:sldId id="272" r:id="rId21"/>
    <p:sldId id="274" r:id="rId22"/>
    <p:sldId id="275" r:id="rId23"/>
    <p:sldId id="292" r:id="rId24"/>
    <p:sldId id="291" r:id="rId25"/>
    <p:sldId id="276" r:id="rId26"/>
    <p:sldId id="277" r:id="rId27"/>
    <p:sldId id="279" r:id="rId28"/>
    <p:sldId id="289" r:id="rId29"/>
    <p:sldId id="287" r:id="rId30"/>
    <p:sldId id="288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15E7"/>
    <a:srgbClr val="F406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14"/>
  </p:normalViewPr>
  <p:slideViewPr>
    <p:cSldViewPr>
      <p:cViewPr varScale="1">
        <p:scale>
          <a:sx n="87" d="100"/>
          <a:sy n="87" d="100"/>
        </p:scale>
        <p:origin x="146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354D8-CABF-48DD-B00C-86FA5794A7ED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8F02-4CC8-4351-B7C8-4883E9D91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67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354D8-CABF-48DD-B00C-86FA5794A7ED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8F02-4CC8-4351-B7C8-4883E9D91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63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354D8-CABF-48DD-B00C-86FA5794A7ED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8F02-4CC8-4351-B7C8-4883E9D91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368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354D8-CABF-48DD-B00C-86FA5794A7ED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8F02-4CC8-4351-B7C8-4883E9D91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454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354D8-CABF-48DD-B00C-86FA5794A7ED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8F02-4CC8-4351-B7C8-4883E9D91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540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354D8-CABF-48DD-B00C-86FA5794A7ED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8F02-4CC8-4351-B7C8-4883E9D91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13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354D8-CABF-48DD-B00C-86FA5794A7ED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8F02-4CC8-4351-B7C8-4883E9D91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974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354D8-CABF-48DD-B00C-86FA5794A7ED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8F02-4CC8-4351-B7C8-4883E9D91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225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354D8-CABF-48DD-B00C-86FA5794A7ED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8F02-4CC8-4351-B7C8-4883E9D91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6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354D8-CABF-48DD-B00C-86FA5794A7ED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8F02-4CC8-4351-B7C8-4883E9D91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403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354D8-CABF-48DD-B00C-86FA5794A7ED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8F02-4CC8-4351-B7C8-4883E9D91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79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354D8-CABF-48DD-B00C-86FA5794A7ED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48F02-4CC8-4351-B7C8-4883E9D91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73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35.png"/><Relationship Id="rId7" Type="http://schemas.openxmlformats.org/officeDocument/2006/relationships/image" Target="../media/image50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" Type="http://schemas.openxmlformats.org/officeDocument/2006/relationships/image" Target="../media/image48.png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4.png"/><Relationship Id="rId5" Type="http://schemas.openxmlformats.org/officeDocument/2006/relationships/image" Target="../media/image49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4" Type="http://schemas.openxmlformats.org/officeDocument/2006/relationships/image" Target="../media/image36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10" Type="http://schemas.openxmlformats.org/officeDocument/2006/relationships/image" Target="../media/image101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12" Type="http://schemas.openxmlformats.org/officeDocument/2006/relationships/image" Target="../media/image118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11" Type="http://schemas.openxmlformats.org/officeDocument/2006/relationships/image" Target="../media/image117.png"/><Relationship Id="rId5" Type="http://schemas.openxmlformats.org/officeDocument/2006/relationships/image" Target="../media/image111.png"/><Relationship Id="rId10" Type="http://schemas.openxmlformats.org/officeDocument/2006/relationships/image" Target="../media/image116.png"/><Relationship Id="rId4" Type="http://schemas.openxmlformats.org/officeDocument/2006/relationships/image" Target="../media/image110.png"/><Relationship Id="rId9" Type="http://schemas.openxmlformats.org/officeDocument/2006/relationships/image" Target="../media/image1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12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0"/>
            <a:ext cx="9144000" cy="1600200"/>
          </a:xfrm>
          <a:prstGeom prst="rect">
            <a:avLst/>
          </a:prstGeom>
          <a:solidFill>
            <a:srgbClr val="0B15E7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bg1"/>
              </a:solidFill>
              <a:latin typeface="Cochin" panose="02000603020000020003" pitchFamily="2" charset="0"/>
              <a:ea typeface="Yu Mincho Demibold" panose="02020600000000000000" pitchFamily="18" charset="-128"/>
              <a:cs typeface="Segoe UI" panose="020B0502040204020203" pitchFamily="34" charset="0"/>
            </a:endParaRP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Cochin" panose="02000603020000020003" pitchFamily="2" charset="0"/>
                <a:ea typeface="Yu Mincho Demibold" panose="02020600000000000000" pitchFamily="18" charset="-128"/>
                <a:cs typeface="Segoe UI" panose="020B0502040204020203" pitchFamily="34" charset="0"/>
              </a:rPr>
              <a:t>Capacity Utilization 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Cochin" panose="02000603020000020003" pitchFamily="2" charset="0"/>
                <a:ea typeface="Yu Mincho Demibold" panose="02020600000000000000" pitchFamily="18" charset="-128"/>
                <a:cs typeface="Segoe UI" panose="020B0502040204020203" pitchFamily="34" charset="0"/>
              </a:rPr>
              <a:t>Under Increasing Returns to Scale</a:t>
            </a:r>
          </a:p>
          <a:p>
            <a:pPr algn="ctr"/>
            <a:endParaRPr lang="en-US" sz="3600" b="1" dirty="0">
              <a:solidFill>
                <a:schemeClr val="bg1"/>
              </a:solidFill>
              <a:latin typeface="Cochin" panose="02000603020000020003" pitchFamily="2" charset="0"/>
              <a:ea typeface="Yu Mincho Demibold" panose="02020600000000000000" pitchFamily="18" charset="-128"/>
              <a:cs typeface="Segoe UI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52400" y="3962400"/>
            <a:ext cx="9144000" cy="1371600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chin" panose="02000603020000020003" pitchFamily="2" charset="0"/>
                <a:ea typeface="Yu Mincho Demibold" panose="02020600000000000000" pitchFamily="18" charset="-128"/>
                <a:cs typeface="Segoe UI" panose="020B0502040204020203" pitchFamily="34" charset="0"/>
              </a:rPr>
              <a:t>Yi Wen</a:t>
            </a:r>
          </a:p>
          <a:p>
            <a:pPr algn="ctr"/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chin" panose="02000603020000020003" pitchFamily="2" charset="0"/>
              <a:ea typeface="Yu Mincho Demibold" panose="02020600000000000000" pitchFamily="18" charset="-128"/>
              <a:cs typeface="Segoe UI" panose="020B0502040204020203" pitchFamily="34" charset="0"/>
            </a:endParaRPr>
          </a:p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chin" panose="02000603020000020003" pitchFamily="2" charset="0"/>
                <a:ea typeface="Yu Mincho Demibold" panose="02020600000000000000" pitchFamily="18" charset="-128"/>
                <a:cs typeface="Segoe UI" panose="020B0502040204020203" pitchFamily="34" charset="0"/>
              </a:rPr>
              <a:t>1998</a:t>
            </a:r>
          </a:p>
        </p:txBody>
      </p:sp>
    </p:spTree>
    <p:extLst>
      <p:ext uri="{BB962C8B-B14F-4D97-AF65-F5344CB8AC3E}">
        <p14:creationId xmlns:p14="http://schemas.microsoft.com/office/powerpoint/2010/main" val="3971409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0B15E7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  <a:cs typeface="Segoe UI" panose="020B0502040204020203" pitchFamily="34" charset="0"/>
              </a:rPr>
              <a:t>The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70368" y="5082416"/>
                <a:ext cx="6644832" cy="7087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𝑦</m:t>
                          </m:r>
                        </m:e>
                        <m:sub>
                          <m:r>
                            <a:rPr lang="en-US" sz="3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𝑡</m:t>
                          </m:r>
                        </m:sub>
                      </m:sSub>
                      <m:r>
                        <a:rPr lang="en-US" sz="32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b</m:t>
                          </m:r>
                          <m:r>
                            <a:rPr lang="en-US" sz="320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320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A</m:t>
                              </m:r>
                            </m:e>
                            <m:sub>
                              <m:r>
                                <a:rPr lang="en-US" sz="32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𝑡</m:t>
                              </m:r>
                            </m:sub>
                          </m:sSub>
                        </m:e>
                        <m:sup>
                          <m:sSub>
                            <m:sSubPr>
                              <m:ctrlPr>
                                <a:rPr lang="en-US" sz="32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l-GR" sz="32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32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𝑛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sz="3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32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32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𝑡</m:t>
                              </m:r>
                            </m:sub>
                          </m:sSub>
                        </m:e>
                        <m:sup>
                          <m:r>
                            <a:rPr lang="en-US" sz="3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𝛼</m:t>
                          </m:r>
                          <m:r>
                            <a:rPr lang="en-US" sz="3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(</m:t>
                          </m:r>
                          <m:r>
                            <a:rPr lang="en-US" sz="3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1</m:t>
                          </m:r>
                          <m:r>
                            <a:rPr lang="en-US" sz="3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+</m:t>
                          </m:r>
                          <m:r>
                            <a:rPr lang="en-US" sz="3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𝜂</m:t>
                          </m:r>
                          <m:r>
                            <a:rPr lang="en-US" sz="3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sz="32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l-GR" sz="32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32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𝑘</m:t>
                              </m:r>
                            </m:sub>
                          </m:sSub>
                        </m:sup>
                      </m:sSup>
                      <m:sSubSup>
                        <m:sSubSupPr>
                          <m:ctrlPr>
                            <a:rPr lang="en-US" sz="3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sz="32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 </m:t>
                              </m:r>
                              <m:r>
                                <a:rPr lang="en-US" sz="32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32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𝑡</m:t>
                              </m:r>
                            </m:sub>
                          </m:sSub>
                        </m:e>
                        <m:sub/>
                        <m:sup>
                          <m:d>
                            <m:dPr>
                              <m:ctrlPr>
                                <a:rPr lang="en-US" sz="32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1</m:t>
                              </m:r>
                              <m:r>
                                <a:rPr lang="en-US" sz="32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𝛼</m:t>
                              </m:r>
                            </m:e>
                          </m:d>
                          <m:d>
                            <m:dPr>
                              <m:ctrlPr>
                                <a:rPr lang="en-US" sz="32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1</m:t>
                              </m:r>
                              <m:r>
                                <a:rPr lang="en-US" sz="32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𝜂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32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l-GR" sz="32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32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𝑛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368" y="5082416"/>
                <a:ext cx="6644832" cy="70878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26154" y="1828800"/>
                <a:ext cx="2691058" cy="8517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2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𝛳</m:t>
                          </m:r>
                          <m: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𝛳</m:t>
                          </m:r>
                          <m: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1</m:t>
                          </m:r>
                          <m: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𝜂</m:t>
                          </m:r>
                          <m: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154" y="1828800"/>
                <a:ext cx="2691058" cy="85170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008435" y="1828800"/>
                <a:ext cx="2697918" cy="8517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𝛳</m:t>
                          </m:r>
                        </m:num>
                        <m:den>
                          <m: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𝛳</m:t>
                          </m:r>
                          <m: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1</m:t>
                          </m:r>
                          <m: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𝜂</m:t>
                          </m:r>
                          <m: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8435" y="1828800"/>
                <a:ext cx="2697918" cy="85170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69652" y="4139625"/>
                <a:ext cx="3297890" cy="587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𝑡</m:t>
                        </m:r>
                      </m:sub>
                    </m:sSub>
                    <m:r>
                      <a:rPr lang="en-US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Segoe UI" panose="020B0502040204020203" pitchFamily="34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3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Segoe UI" panose="020B0502040204020203" pitchFamily="34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3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Segoe UI" panose="020B0502040204020203" pitchFamily="34" charset="0"/>
                              </a:rPr>
                              <m:t>𝑡</m:t>
                            </m:r>
                          </m:sub>
                        </m:sSub>
                      </m:e>
                      <m:sup>
                        <m:r>
                          <a:rPr lang="en-US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𝛼</m:t>
                        </m:r>
                      </m:sup>
                    </m:sSup>
                    <m:r>
                      <a:rPr lang="en-US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Segoe UI" panose="020B0502040204020203" pitchFamily="34" charset="0"/>
                      </a:rPr>
                      <m:t> </m:t>
                    </m:r>
                    <m:sSup>
                      <m:sSupPr>
                        <m:ctrlPr>
                          <a:rPr lang="en-US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3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Segoe UI" panose="020B0502040204020203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3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Segoe UI" panose="020B0502040204020203" pitchFamily="34" charset="0"/>
                              </a:rPr>
                              <m:t>𝑡</m:t>
                            </m:r>
                          </m:sub>
                        </m:sSub>
                      </m:e>
                      <m:sup>
                        <m:r>
                          <a:rPr lang="en-US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1</m:t>
                        </m:r>
                        <m:r>
                          <a:rPr lang="en-US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−</m:t>
                        </m:r>
                        <m:r>
                          <a:rPr lang="en-US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𝛼</m:t>
                        </m:r>
                      </m:sup>
                    </m:sSup>
                  </m:oMath>
                </a14:m>
                <a:endParaRPr lang="fa-IR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52" y="4139625"/>
                <a:ext cx="3297890" cy="587340"/>
              </a:xfrm>
              <a:prstGeom prst="rect">
                <a:avLst/>
              </a:prstGeom>
              <a:blipFill rotWithShape="1">
                <a:blip r:embed="rId5"/>
                <a:stretch>
                  <a:fillRect t="-16667" r="-8133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3720233" y="4147729"/>
                <a:ext cx="2604367" cy="6528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320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3200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0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cs typeface="Segoe UI" panose="020B0502040204020203" pitchFamily="34" charset="0"/>
                                    </a:rPr>
                                    <m:t>𝑘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2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𝑡</m:t>
                              </m:r>
                            </m:sub>
                          </m:sSub>
                        </m:e>
                        <m:sup>
                          <m:r>
                            <a:rPr lang="en-US" sz="32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  <a:cs typeface="Segoe UI" panose="020B0502040204020203" pitchFamily="34" charset="0"/>
                            </a:rPr>
                            <m:t>𝛼𝜂</m:t>
                          </m:r>
                        </m:sup>
                      </m:sSup>
                      <m:sSup>
                        <m:sSupPr>
                          <m:ctrlPr>
                            <a:rPr lang="en-US" sz="3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32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 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3200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cs typeface="Segoe UI" panose="020B0502040204020203" pitchFamily="34" charset="0"/>
                                    </a:rPr>
                                    <m:t>𝑛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2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𝑡</m:t>
                              </m:r>
                            </m:sub>
                          </m:sSub>
                        </m:e>
                        <m:sup>
                          <m:r>
                            <a:rPr lang="en-US" sz="3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(</m:t>
                          </m:r>
                          <m:r>
                            <a:rPr lang="en-US" sz="3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1</m:t>
                          </m:r>
                          <m:r>
                            <a:rPr lang="en-US" sz="3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−</m:t>
                          </m:r>
                          <m:r>
                            <a:rPr lang="en-US" sz="3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𝛼</m:t>
                          </m:r>
                          <m:r>
                            <a:rPr lang="en-US" sz="3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)</m:t>
                          </m:r>
                          <m:r>
                            <a:rPr lang="en-US" sz="3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𝜂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0233" y="4147729"/>
                <a:ext cx="2604367" cy="65287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3717652" y="4191000"/>
                <a:ext cx="62574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32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en-US" sz="3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7652" y="4191000"/>
                <a:ext cx="625748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3720233" y="4191000"/>
                <a:ext cx="2604367" cy="605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320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32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𝑡</m:t>
                              </m:r>
                            </m:sub>
                          </m:sSub>
                        </m:e>
                        <m:sup>
                          <m:r>
                            <a:rPr lang="en-US" sz="32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  <a:cs typeface="Segoe UI" panose="020B0502040204020203" pitchFamily="34" charset="0"/>
                            </a:rPr>
                            <m:t>𝛼𝜂</m:t>
                          </m:r>
                        </m:sup>
                      </m:sSup>
                      <m:sSup>
                        <m:sSupPr>
                          <m:ctrlPr>
                            <a:rPr lang="en-US" sz="3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32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32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𝑡</m:t>
                              </m:r>
                            </m:sub>
                          </m:sSub>
                        </m:e>
                        <m:sup>
                          <m:r>
                            <a:rPr lang="en-US" sz="3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(</m:t>
                          </m:r>
                          <m:r>
                            <a:rPr lang="en-US" sz="3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1</m:t>
                          </m:r>
                          <m:r>
                            <a:rPr lang="en-US" sz="3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−</m:t>
                          </m:r>
                          <m:r>
                            <a:rPr lang="en-US" sz="3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𝛼</m:t>
                          </m:r>
                          <m:r>
                            <a:rPr lang="en-US" sz="3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)</m:t>
                          </m:r>
                          <m:r>
                            <a:rPr lang="en-US" sz="3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𝜂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0233" y="4191000"/>
                <a:ext cx="2604367" cy="60529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-228600" y="5105400"/>
                <a:ext cx="7620000" cy="718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𝑦</m:t>
                          </m:r>
                        </m:e>
                        <m:sub>
                          <m: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𝑡</m:t>
                          </m:r>
                        </m:sub>
                      </m:sSub>
                      <m:r>
                        <a:rPr lang="en-US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A</m:t>
                          </m:r>
                        </m:e>
                        <m:sub>
                          <m: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𝑡</m:t>
                          </m:r>
                        </m:sub>
                      </m:sSub>
                      <m:r>
                        <a:rPr lang="en-US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36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36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𝑡</m:t>
                              </m:r>
                            </m:sub>
                          </m:sSub>
                        </m:e>
                        <m:sup>
                          <m: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𝛼</m:t>
                          </m:r>
                          <m: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(</m:t>
                          </m:r>
                          <m: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1</m:t>
                          </m:r>
                          <m: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+</m:t>
                          </m:r>
                          <m: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𝜂</m:t>
                          </m:r>
                          <m: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)</m:t>
                          </m:r>
                        </m:sup>
                      </m:sSup>
                      <m:r>
                        <a:rPr lang="en-US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36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36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𝑡</m:t>
                              </m:r>
                            </m:sub>
                          </m:sSub>
                        </m:e>
                        <m:sup>
                          <m: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(</m:t>
                          </m:r>
                          <m: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1</m:t>
                          </m:r>
                          <m: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−</m:t>
                          </m:r>
                          <m: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𝛼</m:t>
                          </m:r>
                          <m: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)(</m:t>
                          </m:r>
                          <m: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1</m:t>
                          </m:r>
                          <m: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+</m:t>
                          </m:r>
                          <m: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𝜂</m:t>
                          </m:r>
                          <m: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40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8600" y="5105400"/>
                <a:ext cx="7620000" cy="71897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0" y="5201997"/>
                <a:ext cx="909448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Segoe UI" panose="020B0502040204020203" pitchFamily="34" charset="0"/>
                        </a:rPr>
                        <m:t>⟾</m:t>
                      </m:r>
                    </m:oMath>
                  </m:oMathPara>
                </a14:m>
                <a:endParaRPr lang="fa-IR" sz="3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201997"/>
                <a:ext cx="909448" cy="584775"/>
              </a:xfrm>
              <a:prstGeom prst="rect">
                <a:avLst/>
              </a:prstGeom>
              <a:blipFill rotWithShape="1">
                <a:blip r:embed="rId10"/>
                <a:stretch>
                  <a:fillRect t="-14583" r="-20134" b="-40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-368595" y="3048000"/>
            <a:ext cx="9512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تابع تولید دارای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externality</a:t>
            </a: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 </a:t>
            </a: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و فاقد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capacity utilization</a:t>
            </a: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 </a:t>
            </a: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(</a:t>
            </a: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مدل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Benhabib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&amp; Farmer</a:t>
            </a: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)</a:t>
            </a:r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Kamran Outline" panose="00000400000000000000" pitchFamily="2" charset="-78"/>
              </a:rPr>
              <a:t> </a:t>
            </a:r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chin" panose="02000603020000020003" pitchFamily="2" charset="0"/>
                <a:ea typeface="Yu Mincho Demibold" panose="02020600000000000000" pitchFamily="18" charset="-128"/>
                <a:cs typeface="B Morvarid" panose="00000400000000000000" pitchFamily="2" charset="-78"/>
              </a:rPr>
              <a:t>: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chin" panose="02000603020000020003" pitchFamily="2" charset="0"/>
              <a:ea typeface="Yu Mincho Demibold" panose="02020600000000000000" pitchFamily="18" charset="-128"/>
              <a:cs typeface="B Morvarid" panose="00000400000000000000" pitchFamily="2" charset="-7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52400" y="1376028"/>
            <a:ext cx="5123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155944" y="1376028"/>
            <a:ext cx="0" cy="4262772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914400" y="4419600"/>
            <a:ext cx="0" cy="548640"/>
          </a:xfrm>
          <a:prstGeom prst="line">
            <a:avLst/>
          </a:prstGeom>
          <a:ln w="25400">
            <a:solidFill>
              <a:srgbClr val="0B15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152400" y="5638800"/>
            <a:ext cx="512300" cy="0"/>
          </a:xfrm>
          <a:prstGeom prst="line">
            <a:avLst/>
          </a:prstGeom>
          <a:ln w="1905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914400" y="4968240"/>
            <a:ext cx="512300" cy="0"/>
          </a:xfrm>
          <a:prstGeom prst="line">
            <a:avLst/>
          </a:prstGeom>
          <a:ln w="25400">
            <a:solidFill>
              <a:srgbClr val="0B15E7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479978" y="4701294"/>
                <a:ext cx="3840731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0B15E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𝑅𝑒𝑡𝑢𝑟𝑛</m:t>
                      </m:r>
                      <m:r>
                        <a:rPr lang="en-US" sz="2600" b="0" i="1" smtClean="0">
                          <a:solidFill>
                            <a:srgbClr val="0B15E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600" b="0" i="1" smtClean="0">
                          <a:solidFill>
                            <a:srgbClr val="0B15E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𝑇𝑜</m:t>
                      </m:r>
                      <m:r>
                        <a:rPr lang="en-US" sz="2600" b="0" i="1" smtClean="0">
                          <a:solidFill>
                            <a:srgbClr val="0B15E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600" b="0" i="1" smtClean="0">
                          <a:solidFill>
                            <a:srgbClr val="0B15E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𝑆𝑐𝑎𝑙𝑒</m:t>
                      </m:r>
                      <m:r>
                        <a:rPr lang="en-US" sz="2600" b="0" i="1" smtClean="0">
                          <a:solidFill>
                            <a:srgbClr val="0B15E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600" b="0" i="1" smtClean="0">
                          <a:solidFill>
                            <a:srgbClr val="0B15E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en-US" sz="2600" b="0" i="1" smtClean="0">
                          <a:solidFill>
                            <a:srgbClr val="0B15E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fa-IR" sz="2600" b="0" i="1" smtClean="0">
                          <a:solidFill>
                            <a:srgbClr val="0B15E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𝜂</m:t>
                      </m:r>
                    </m:oMath>
                  </m:oMathPara>
                </a14:m>
                <a:endParaRPr lang="en-US" sz="2600" dirty="0">
                  <a:solidFill>
                    <a:srgbClr val="0B15E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978" y="4701294"/>
                <a:ext cx="3840731" cy="49244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70368" y="5182906"/>
                <a:ext cx="6349495" cy="911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𝑅𝑒𝑡𝑢𝑟𝑛</m:t>
                      </m:r>
                      <m:r>
                        <a:rPr lang="en-US" sz="26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6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𝑇𝑜</m:t>
                      </m:r>
                      <m:r>
                        <a:rPr lang="en-US" sz="26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6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𝑆𝑐𝑎𝑙𝑒</m:t>
                      </m:r>
                      <m:r>
                        <a:rPr lang="en-US" sz="26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 (</m:t>
                      </m:r>
                      <m:r>
                        <a:rPr lang="en-US" sz="26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en-US" sz="26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fa-IR" sz="26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𝜂</m:t>
                      </m:r>
                      <m:r>
                        <a:rPr lang="en-US" sz="2600" b="0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)(</m:t>
                      </m:r>
                      <m:f>
                        <m:fPr>
                          <m:ctrlPr>
                            <a:rPr lang="en-US" sz="2600" b="0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𝛳</m:t>
                          </m:r>
                          <m:r>
                            <a:rPr lang="en-US" sz="2600" b="0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600" b="0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𝛼</m:t>
                          </m:r>
                        </m:num>
                        <m:den>
                          <m:r>
                            <a:rPr lang="en-US" sz="2600" b="0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𝛳</m:t>
                          </m:r>
                          <m:r>
                            <a:rPr lang="en-US" sz="2600" b="0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600" b="0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𝛼</m:t>
                          </m:r>
                          <m:d>
                            <m:dPr>
                              <m:ctrlPr>
                                <a:rPr lang="en-US" sz="2600" b="0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  <m:r>
                                <a:rPr lang="en-US" sz="2600" b="0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2600" b="0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𝜂</m:t>
                              </m:r>
                            </m:e>
                          </m:d>
                        </m:den>
                      </m:f>
                      <m:r>
                        <a:rPr lang="en-US" sz="26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6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368" y="5182906"/>
                <a:ext cx="6349495" cy="911788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/>
          <p:cNvCxnSpPr/>
          <p:nvPr/>
        </p:nvCxnSpPr>
        <p:spPr>
          <a:xfrm>
            <a:off x="3276600" y="1368924"/>
            <a:ext cx="1371600" cy="0"/>
          </a:xfrm>
          <a:prstGeom prst="line">
            <a:avLst/>
          </a:prstGeom>
          <a:ln w="34925" cmpd="tri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181600" y="1368924"/>
            <a:ext cx="1920240" cy="0"/>
          </a:xfrm>
          <a:prstGeom prst="line">
            <a:avLst/>
          </a:prstGeom>
          <a:ln w="34925" cmpd="tri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419600" y="685800"/>
                <a:ext cx="909448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Segoe UI" panose="020B0502040204020203" pitchFamily="34" charset="0"/>
                        </a:rPr>
                        <m:t>+</m:t>
                      </m:r>
                    </m:oMath>
                  </m:oMathPara>
                </a14:m>
                <a:endParaRPr lang="fa-IR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685800"/>
                <a:ext cx="909448" cy="584775"/>
              </a:xfrm>
              <a:prstGeom prst="rect">
                <a:avLst/>
              </a:prstGeom>
              <a:blipFill rotWithShape="1">
                <a:blip r:embed="rId13"/>
                <a:stretch>
                  <a:fillRect t="-15789" r="-10738" b="-4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/>
          <p:cNvCxnSpPr/>
          <p:nvPr/>
        </p:nvCxnSpPr>
        <p:spPr>
          <a:xfrm>
            <a:off x="2743200" y="4132537"/>
            <a:ext cx="1143000" cy="0"/>
          </a:xfrm>
          <a:prstGeom prst="line">
            <a:avLst/>
          </a:prstGeom>
          <a:ln w="34925" cmpd="tri">
            <a:solidFill>
              <a:srgbClr val="0B15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495800" y="4132537"/>
            <a:ext cx="1752600" cy="0"/>
          </a:xfrm>
          <a:prstGeom prst="line">
            <a:avLst/>
          </a:prstGeom>
          <a:ln w="34925" cmpd="tri">
            <a:solidFill>
              <a:srgbClr val="0B15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3675843" y="3429000"/>
                <a:ext cx="909448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0B15E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Segoe UI" panose="020B0502040204020203" pitchFamily="34" charset="0"/>
                        </a:rPr>
                        <m:t>+</m:t>
                      </m:r>
                    </m:oMath>
                  </m:oMathPara>
                </a14:m>
                <a:endParaRPr lang="fa-IR" sz="3200" b="1" dirty="0">
                  <a:solidFill>
                    <a:srgbClr val="0B15E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5843" y="3429000"/>
                <a:ext cx="909448" cy="584775"/>
              </a:xfrm>
              <a:prstGeom prst="rect">
                <a:avLst/>
              </a:prstGeom>
              <a:blipFill rotWithShape="1">
                <a:blip r:embed="rId14"/>
                <a:stretch>
                  <a:fillRect t="-15789" r="-10738" b="-4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/>
          <p:cNvSpPr txBox="1"/>
          <p:nvPr/>
        </p:nvSpPr>
        <p:spPr>
          <a:xfrm>
            <a:off x="6995054" y="6182380"/>
            <a:ext cx="2097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اگر 0&lt;</a:t>
            </a:r>
            <a:r>
              <a:rPr lang="fa-I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  <a:cs typeface="B Mitra" panose="00000400000000000000" pitchFamily="2" charset="-78"/>
              </a:rPr>
              <a:t>𝜂 باشد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495800" y="6106180"/>
            <a:ext cx="2097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بزرگتر از یک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7019863" y="5334000"/>
                <a:ext cx="164243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fa-IR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fa-IR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fa-IR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𝜂</m:t>
                      </m:r>
                    </m:oMath>
                  </m:oMathPara>
                </a14:m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863" y="5334000"/>
                <a:ext cx="1642437" cy="58477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Rectangle 62"/>
          <p:cNvSpPr/>
          <p:nvPr/>
        </p:nvSpPr>
        <p:spPr>
          <a:xfrm>
            <a:off x="4724400" y="5182906"/>
            <a:ext cx="2133600" cy="923274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-457200" y="6145650"/>
            <a:ext cx="8511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با لحاظ 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capacity utilization</a:t>
            </a:r>
            <a:r>
              <a:rPr lang="fa-I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، بازدهی نسبت به مقیاس کل افزایش می یابد</a:t>
            </a:r>
            <a:r>
              <a:rPr lang="fa-IR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.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042959" y="6059269"/>
            <a:ext cx="4862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returns-to-scale effect</a:t>
            </a:r>
            <a:endParaRPr lang="en-US" sz="4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630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61983E-6 L -0.0033 -0.6029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-301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22487E-6 L -0.00677 -0.20707 " pathEditMode="relative" rAng="0" ptsTypes="AA">
                                      <p:cBhvr>
                                        <p:cTn id="71" dur="1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-10354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"/>
                            </p:stCondLst>
                            <p:childTnLst>
                              <p:par>
                                <p:cTn id="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5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5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"/>
                            </p:stCondLst>
                            <p:childTnLst>
                              <p:par>
                                <p:cTn id="1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"/>
                            </p:stCondLst>
                            <p:childTnLst>
                              <p:par>
                                <p:cTn id="1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1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50"/>
                            </p:stCondLst>
                            <p:childTnLst>
                              <p:par>
                                <p:cTn id="1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9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20" grpId="0"/>
      <p:bldP spid="20" grpId="1"/>
      <p:bldP spid="23" grpId="0"/>
      <p:bldP spid="23" grpId="1"/>
      <p:bldP spid="23" grpId="2"/>
      <p:bldP spid="25" grpId="0"/>
      <p:bldP spid="25" grpId="1"/>
      <p:bldP spid="25" grpId="2"/>
      <p:bldP spid="26" grpId="0"/>
      <p:bldP spid="26" grpId="1"/>
      <p:bldP spid="27" grpId="1" build="allAtOnce"/>
      <p:bldP spid="28" grpId="0"/>
      <p:bldP spid="28" grpId="1"/>
      <p:bldP spid="29" grpId="0"/>
      <p:bldP spid="36" grpId="0"/>
      <p:bldP spid="37" grpId="0"/>
      <p:bldP spid="45" grpId="0"/>
      <p:bldP spid="56" grpId="0"/>
      <p:bldP spid="58" grpId="0"/>
      <p:bldP spid="60" grpId="0"/>
      <p:bldP spid="60" grpId="1"/>
      <p:bldP spid="61" grpId="0"/>
      <p:bldP spid="63" grpId="0" animBg="1"/>
      <p:bldP spid="63" grpId="1" animBg="1"/>
      <p:bldP spid="64" grpId="0"/>
      <p:bldP spid="64" grpId="1"/>
      <p:bldP spid="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0B15E7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  <a:cs typeface="Segoe UI" panose="020B0502040204020203" pitchFamily="34" charset="0"/>
              </a:rPr>
              <a:t>The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70368" y="914400"/>
                <a:ext cx="6644832" cy="7087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𝑦</m:t>
                          </m:r>
                        </m:e>
                        <m:sub>
                          <m:r>
                            <a:rPr lang="en-US" sz="3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𝑡</m:t>
                          </m:r>
                        </m:sub>
                      </m:sSub>
                      <m:r>
                        <a:rPr lang="en-US" sz="32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b</m:t>
                          </m:r>
                          <m:r>
                            <a:rPr lang="en-US" sz="320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320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A</m:t>
                              </m:r>
                            </m:e>
                            <m:sub>
                              <m:r>
                                <a:rPr lang="en-US" sz="32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𝑡</m:t>
                              </m:r>
                            </m:sub>
                          </m:sSub>
                        </m:e>
                        <m:sup>
                          <m:sSub>
                            <m:sSubPr>
                              <m:ctrlPr>
                                <a:rPr lang="en-US" sz="32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l-GR" sz="32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32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𝑛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sz="3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32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32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𝑡</m:t>
                              </m:r>
                            </m:sub>
                          </m:sSub>
                        </m:e>
                        <m:sup>
                          <m:r>
                            <a:rPr lang="en-US" sz="3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𝛼</m:t>
                          </m:r>
                          <m:r>
                            <a:rPr lang="en-US" sz="3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(</m:t>
                          </m:r>
                          <m:r>
                            <a:rPr lang="en-US" sz="3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1</m:t>
                          </m:r>
                          <m:r>
                            <a:rPr lang="en-US" sz="3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+</m:t>
                          </m:r>
                          <m:r>
                            <a:rPr lang="en-US" sz="3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𝜂</m:t>
                          </m:r>
                          <m:r>
                            <a:rPr lang="en-US" sz="3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sz="32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l-GR" sz="32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32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𝑘</m:t>
                              </m:r>
                            </m:sub>
                          </m:sSub>
                        </m:sup>
                      </m:sSup>
                      <m:sSubSup>
                        <m:sSubSupPr>
                          <m:ctrlPr>
                            <a:rPr lang="en-US" sz="3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sz="32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 </m:t>
                              </m:r>
                              <m:r>
                                <a:rPr lang="en-US" sz="32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32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𝑡</m:t>
                              </m:r>
                            </m:sub>
                          </m:sSub>
                        </m:e>
                        <m:sub/>
                        <m:sup>
                          <m:d>
                            <m:dPr>
                              <m:ctrlPr>
                                <a:rPr lang="en-US" sz="32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1</m:t>
                              </m:r>
                              <m:r>
                                <a:rPr lang="en-US" sz="32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𝛼</m:t>
                              </m:r>
                            </m:e>
                          </m:d>
                          <m:d>
                            <m:dPr>
                              <m:ctrlPr>
                                <a:rPr lang="en-US" sz="32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1</m:t>
                              </m:r>
                              <m:r>
                                <a:rPr lang="en-US" sz="32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𝜂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32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l-GR" sz="32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32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𝑛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368" y="914400"/>
                <a:ext cx="6644832" cy="70878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26154" y="1828800"/>
                <a:ext cx="2691058" cy="8517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2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𝛳</m:t>
                          </m:r>
                          <m: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𝛳</m:t>
                          </m:r>
                          <m: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1</m:t>
                          </m:r>
                          <m: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𝜂</m:t>
                          </m:r>
                          <m: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154" y="1828800"/>
                <a:ext cx="2691058" cy="85170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008435" y="1828800"/>
                <a:ext cx="2697918" cy="8517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𝛳</m:t>
                          </m:r>
                        </m:num>
                        <m:den>
                          <m: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𝛳</m:t>
                          </m:r>
                          <m: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1</m:t>
                          </m:r>
                          <m: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𝜂</m:t>
                          </m:r>
                          <m: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8435" y="1828800"/>
                <a:ext cx="2697918" cy="85170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-304800" y="3657600"/>
                <a:ext cx="7620000" cy="718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𝑦</m:t>
                          </m:r>
                        </m:e>
                        <m:sub>
                          <m: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𝑡</m:t>
                          </m:r>
                        </m:sub>
                      </m:sSub>
                      <m:r>
                        <a:rPr lang="en-US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A</m:t>
                          </m:r>
                        </m:e>
                        <m:sub>
                          <m: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𝑡</m:t>
                          </m:r>
                        </m:sub>
                      </m:sSub>
                      <m:r>
                        <a:rPr lang="en-US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36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36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𝑡</m:t>
                              </m:r>
                            </m:sub>
                          </m:sSub>
                        </m:e>
                        <m:sup>
                          <m: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𝛼</m:t>
                          </m:r>
                          <m: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(</m:t>
                          </m:r>
                          <m: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1</m:t>
                          </m:r>
                          <m: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+</m:t>
                          </m:r>
                          <m: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𝜂</m:t>
                          </m:r>
                          <m: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)</m:t>
                          </m:r>
                        </m:sup>
                      </m:sSup>
                      <m:r>
                        <a:rPr lang="en-US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36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36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𝑡</m:t>
                              </m:r>
                            </m:sub>
                          </m:sSub>
                        </m:e>
                        <m:sup>
                          <m: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(</m:t>
                          </m:r>
                          <m: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1</m:t>
                          </m:r>
                          <m: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−</m:t>
                          </m:r>
                          <m: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𝛼</m:t>
                          </m:r>
                          <m: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)(</m:t>
                          </m:r>
                          <m: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1</m:t>
                          </m:r>
                          <m: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+</m:t>
                          </m:r>
                          <m: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𝜂</m:t>
                          </m:r>
                          <m: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40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4800" y="3657600"/>
                <a:ext cx="7620000" cy="71897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-368595" y="3048000"/>
            <a:ext cx="9512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تابع تولید دارای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externality</a:t>
            </a: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 </a:t>
            </a: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و فاقد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capacity utilization</a:t>
            </a: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 </a:t>
            </a: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(</a:t>
            </a: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مدل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Benhabib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&amp; Farmer</a:t>
            </a: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)</a:t>
            </a:r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Kamran Outline" panose="00000400000000000000" pitchFamily="2" charset="-78"/>
              </a:rPr>
              <a:t> </a:t>
            </a:r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orvarid" panose="00000400000000000000" pitchFamily="2" charset="-78"/>
              </a:rPr>
              <a:t>: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Mincho Demibold" panose="02020600000000000000" pitchFamily="18" charset="-128"/>
              <a:ea typeface="Yu Mincho Demibold" panose="02020600000000000000" pitchFamily="18" charset="-128"/>
              <a:cs typeface="B Morvarid" panose="00000400000000000000" pitchFamily="2" charset="-7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52400" y="1376028"/>
            <a:ext cx="5123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155944" y="1376028"/>
            <a:ext cx="0" cy="4262772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914400" y="4328160"/>
            <a:ext cx="0" cy="548640"/>
          </a:xfrm>
          <a:prstGeom prst="line">
            <a:avLst/>
          </a:prstGeom>
          <a:ln w="25400">
            <a:solidFill>
              <a:srgbClr val="0B15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152400" y="5638800"/>
            <a:ext cx="512300" cy="0"/>
          </a:xfrm>
          <a:prstGeom prst="line">
            <a:avLst/>
          </a:prstGeom>
          <a:ln w="1905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914400" y="4876800"/>
            <a:ext cx="512300" cy="0"/>
          </a:xfrm>
          <a:prstGeom prst="line">
            <a:avLst/>
          </a:prstGeom>
          <a:ln w="25400">
            <a:solidFill>
              <a:srgbClr val="0B15E7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371600" y="4572000"/>
                <a:ext cx="3840731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0B15E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𝑅𝑒𝑡𝑢𝑟𝑛</m:t>
                      </m:r>
                      <m:r>
                        <a:rPr lang="en-US" sz="2600" b="0" i="1" smtClean="0">
                          <a:solidFill>
                            <a:srgbClr val="0B15E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600" b="0" i="1" smtClean="0">
                          <a:solidFill>
                            <a:srgbClr val="0B15E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𝑇𝑜</m:t>
                      </m:r>
                      <m:r>
                        <a:rPr lang="en-US" sz="2600" b="0" i="1" smtClean="0">
                          <a:solidFill>
                            <a:srgbClr val="0B15E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600" b="0" i="1" smtClean="0">
                          <a:solidFill>
                            <a:srgbClr val="0B15E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𝑆𝑐𝑎𝑙𝑒</m:t>
                      </m:r>
                      <m:r>
                        <a:rPr lang="en-US" sz="2600" b="0" i="1" smtClean="0">
                          <a:solidFill>
                            <a:srgbClr val="0B15E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600" b="0" i="1" smtClean="0">
                          <a:solidFill>
                            <a:srgbClr val="0B15E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en-US" sz="2600" b="0" i="1" smtClean="0">
                          <a:solidFill>
                            <a:srgbClr val="0B15E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fa-IR" sz="2600" b="0" i="1" smtClean="0">
                          <a:solidFill>
                            <a:srgbClr val="0B15E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𝜂</m:t>
                      </m:r>
                    </m:oMath>
                  </m:oMathPara>
                </a14:m>
                <a:endParaRPr lang="en-US" sz="2600" dirty="0">
                  <a:solidFill>
                    <a:srgbClr val="0B15E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572000"/>
                <a:ext cx="3840731" cy="49244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70368" y="5108012"/>
                <a:ext cx="6349495" cy="911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𝑅𝑒𝑡𝑢𝑟𝑛</m:t>
                      </m:r>
                      <m:r>
                        <a:rPr lang="en-US" sz="26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6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𝑇𝑜</m:t>
                      </m:r>
                      <m:r>
                        <a:rPr lang="en-US" sz="26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6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𝑆𝑐𝑎𝑙𝑒</m:t>
                      </m:r>
                      <m:r>
                        <a:rPr lang="en-US" sz="26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 (</m:t>
                      </m:r>
                      <m:r>
                        <a:rPr lang="en-US" sz="26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en-US" sz="26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fa-IR" sz="26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𝜂</m:t>
                      </m:r>
                      <m:r>
                        <a:rPr lang="en-US" sz="2600" b="0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)(</m:t>
                      </m:r>
                      <m:f>
                        <m:fPr>
                          <m:ctrlPr>
                            <a:rPr lang="en-US" sz="2600" b="0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𝛳</m:t>
                          </m:r>
                          <m:r>
                            <a:rPr lang="en-US" sz="2600" b="0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600" b="0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𝛼</m:t>
                          </m:r>
                        </m:num>
                        <m:den>
                          <m:r>
                            <a:rPr lang="en-US" sz="2600" b="0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𝛳</m:t>
                          </m:r>
                          <m:r>
                            <a:rPr lang="en-US" sz="2600" b="0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600" b="0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𝛼</m:t>
                          </m:r>
                          <m:d>
                            <m:dPr>
                              <m:ctrlPr>
                                <a:rPr lang="en-US" sz="2600" b="0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  <m:r>
                                <a:rPr lang="en-US" sz="2600" b="0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2600" b="0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𝜂</m:t>
                              </m:r>
                            </m:e>
                          </m:d>
                        </m:den>
                      </m:f>
                      <m:r>
                        <a:rPr lang="en-US" sz="26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6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368" y="5108012"/>
                <a:ext cx="6349495" cy="91178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/>
          <p:cNvCxnSpPr/>
          <p:nvPr/>
        </p:nvCxnSpPr>
        <p:spPr>
          <a:xfrm>
            <a:off x="3276600" y="1368924"/>
            <a:ext cx="1371600" cy="0"/>
          </a:xfrm>
          <a:prstGeom prst="line">
            <a:avLst/>
          </a:prstGeom>
          <a:ln w="34925" cmpd="tri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181600" y="1368924"/>
            <a:ext cx="1920240" cy="0"/>
          </a:xfrm>
          <a:prstGeom prst="line">
            <a:avLst/>
          </a:prstGeom>
          <a:ln w="34925" cmpd="tri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743200" y="4132537"/>
            <a:ext cx="1143000" cy="0"/>
          </a:xfrm>
          <a:prstGeom prst="line">
            <a:avLst/>
          </a:prstGeom>
          <a:ln w="34925" cmpd="tri">
            <a:solidFill>
              <a:srgbClr val="0B15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495800" y="4132537"/>
            <a:ext cx="1752600" cy="0"/>
          </a:xfrm>
          <a:prstGeom prst="line">
            <a:avLst/>
          </a:prstGeom>
          <a:ln w="34925" cmpd="tri">
            <a:solidFill>
              <a:srgbClr val="0B15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094471" y="6258580"/>
            <a:ext cx="2097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اگر </a:t>
            </a:r>
            <a:r>
              <a:rPr lang="fa-I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  <a:cs typeface="B Mitra" panose="00000400000000000000" pitchFamily="2" charset="-78"/>
              </a:rPr>
              <a:t>𝜂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  <a:cs typeface="B Mitra" panose="00000400000000000000" pitchFamily="2" charset="-78"/>
              </a:rPr>
              <a:t>=0</a:t>
            </a:r>
            <a:r>
              <a:rPr lang="fa-I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  <a:cs typeface="B Mitra" panose="00000400000000000000" pitchFamily="2" charset="-78"/>
              </a:rPr>
              <a:t> باشد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934200" y="5271518"/>
                <a:ext cx="9254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a-IR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5271518"/>
                <a:ext cx="925446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105400" y="4520625"/>
                <a:ext cx="9254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a-IR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4520625"/>
                <a:ext cx="925446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800600" y="4343400"/>
                <a:ext cx="198182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B15E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B15E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800" b="0" i="1" smtClean="0">
                          <a:solidFill>
                            <a:srgbClr val="0B15E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B15E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en-US" sz="2800" b="0" i="1" smtClean="0">
                          <a:solidFill>
                            <a:srgbClr val="0B15E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0B15E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𝜂</m:t>
                      </m:r>
                      <m:r>
                        <a:rPr lang="en-US" sz="2800" b="0" i="1" smtClean="0">
                          <a:solidFill>
                            <a:srgbClr val="0B15E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B15E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4343400"/>
                <a:ext cx="1981825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561612" y="4810780"/>
                <a:ext cx="29059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B15E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=(</m:t>
                      </m:r>
                      <m:r>
                        <a:rPr lang="en-US" sz="2800" b="0" i="1" smtClean="0">
                          <a:solidFill>
                            <a:srgbClr val="0B15E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1</m:t>
                      </m:r>
                      <m:r>
                        <a:rPr lang="en-US" sz="2800" b="0" i="1" smtClean="0">
                          <a:solidFill>
                            <a:srgbClr val="0B15E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rgbClr val="0B15E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800" b="0" i="1" smtClean="0">
                          <a:solidFill>
                            <a:srgbClr val="0B15E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)(</m:t>
                      </m:r>
                      <m:r>
                        <a:rPr lang="en-US" sz="2800" b="0" i="1" smtClean="0">
                          <a:solidFill>
                            <a:srgbClr val="0B15E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en-US" sz="2800" b="0" i="1" smtClean="0">
                          <a:solidFill>
                            <a:srgbClr val="0B15E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0B15E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𝜂</m:t>
                      </m:r>
                      <m:r>
                        <a:rPr lang="en-US" sz="2800" b="0" i="1" smtClean="0">
                          <a:solidFill>
                            <a:srgbClr val="0B15E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B15E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612" y="4810780"/>
                <a:ext cx="2905988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148799" y="5181600"/>
                <a:ext cx="23282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𝜂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)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8799" y="5181600"/>
                <a:ext cx="2328201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246172" y="5257800"/>
                <a:ext cx="19834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fa-IR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𝜂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172" y="5257800"/>
                <a:ext cx="1983428" cy="52322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912183" y="5638800"/>
                <a:ext cx="23362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𝜂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)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183" y="5638800"/>
                <a:ext cx="2336217" cy="52322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694008" y="5257800"/>
            <a:ext cx="3605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Capital-Output elasticity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85800" y="5710535"/>
            <a:ext cx="3432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Labor-Output elasticity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371600" y="4831378"/>
            <a:ext cx="3432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B15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Labor-Output elasticity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347526" y="4419600"/>
            <a:ext cx="3605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B15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Capital-Output elasticity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3281255" y="1931488"/>
                <a:ext cx="101822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1255" y="1931488"/>
                <a:ext cx="1018227" cy="646331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7668573" y="1944469"/>
                <a:ext cx="101822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573" y="1944469"/>
                <a:ext cx="1018227" cy="646331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014606" y="5710535"/>
                <a:ext cx="29075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&gt;(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)(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fa-IR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𝜂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4606" y="5710535"/>
                <a:ext cx="2907591" cy="52322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-1466520" y="6258580"/>
            <a:ext cx="10534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با لحاظ 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capacity utilization</a:t>
            </a:r>
            <a:r>
              <a:rPr lang="fa-I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، </a:t>
            </a: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ترکیب کشش ها به نفع نیروی کار تغییر میکند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343133" y="6135469"/>
            <a:ext cx="3299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elasticity effect</a:t>
            </a:r>
            <a:endParaRPr lang="en-US" sz="4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638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4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2" grpId="0"/>
      <p:bldP spid="33" grpId="0"/>
      <p:bldP spid="33" grpId="1"/>
      <p:bldP spid="38" grpId="0"/>
      <p:bldP spid="38" grpId="1"/>
      <p:bldP spid="40" grpId="0"/>
      <p:bldP spid="41" grpId="0"/>
      <p:bldP spid="43" grpId="0"/>
      <p:bldP spid="44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7" grpId="0"/>
      <p:bldP spid="57" grpId="1"/>
      <p:bldP spid="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0B15E7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  <a:cs typeface="Segoe UI" panose="020B0502040204020203" pitchFamily="34" charset="0"/>
              </a:rPr>
              <a:t>The Model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6200" y="2286000"/>
            <a:ext cx="90234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elasticity effect</a:t>
            </a:r>
            <a:r>
              <a:rPr lang="fa-I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 </a:t>
            </a:r>
            <a:r>
              <a:rPr lang="fa-I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توضیحی قانع کننده ارائه میکند برای این معمای تجربی که چرا همواره </a:t>
            </a:r>
            <a:r>
              <a:rPr lang="fa-I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کشش تخمین زده شده برای سرمایه نزدیک به صفر</a:t>
            </a:r>
            <a:r>
              <a:rPr lang="fa-I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، و کشش تخمین زده شده </a:t>
            </a:r>
            <a:r>
              <a:rPr lang="fa-I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برای نیروی کار نزدیک به یک </a:t>
            </a:r>
            <a:r>
              <a:rPr lang="fa-I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است.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Mincho Demibold" panose="02020600000000000000" pitchFamily="18" charset="-128"/>
              <a:ea typeface="Yu Mincho Demibold" panose="02020600000000000000" pitchFamily="18" charset="-128"/>
              <a:cs typeface="B Morvarid" panose="00000400000000000000" pitchFamily="2" charset="-78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6200" y="1066800"/>
            <a:ext cx="9144000" cy="762000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Segoe UI" panose="020B0502040204020203" pitchFamily="34" charset="0"/>
              </a:rPr>
              <a:t>explanation for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Segoe UI" panose="020B0502040204020203" pitchFamily="34" charset="0"/>
              </a:rPr>
              <a:t>an apparent empirical puzzle </a:t>
            </a:r>
          </a:p>
        </p:txBody>
      </p:sp>
    </p:spTree>
    <p:extLst>
      <p:ext uri="{BB962C8B-B14F-4D97-AF65-F5344CB8AC3E}">
        <p14:creationId xmlns:p14="http://schemas.microsoft.com/office/powerpoint/2010/main" val="109891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0B15E7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  <a:cs typeface="Segoe UI" panose="020B0502040204020203" pitchFamily="34" charset="0"/>
              </a:rPr>
              <a:t> Solving The Model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304800" y="1714323"/>
            <a:ext cx="906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شروط مرتبه اول بدست آمده، لگاریتم خطی شده، و نتایج به فرم ماتریسی نوشته شده است:  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933970" y="3263089"/>
                <a:ext cx="5276060" cy="16137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4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4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4400" b="0" i="1" smtClean="0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4400" b="0" i="1" smtClean="0"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en-US" sz="4400" b="0" i="1" smtClean="0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44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0" i="1" smtClean="0">
                                        <a:latin typeface="Cambria Math"/>
                                      </a:rPr>
                                      <m:t>𝐸</m:t>
                                    </m:r>
                                    <m:r>
                                      <a:rPr lang="en-US" sz="4400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acc>
                                      <m:accPr>
                                        <m:chr m:val="̂"/>
                                        <m:ctrlPr>
                                          <a:rPr lang="en-US" sz="4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4400" b="0" i="1" smtClean="0">
                                            <a:latin typeface="Cambria Math"/>
                                          </a:rPr>
                                          <m:t>𝑐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4400" b="0" i="1" smtClean="0"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en-US" sz="4400" b="0" i="1" smtClean="0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44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4400" b="0" i="1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  <m:r>
                        <a:rPr lang="fa-IR" sz="4400" b="0" i="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/>
                        </a:rPr>
                        <m:t>B</m:t>
                      </m:r>
                      <m:r>
                        <a:rPr lang="en-US" sz="4400" b="0" i="0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4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4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4400" b="0" i="1" smtClean="0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4400" b="0" i="1" smtClean="0">
                                        <a:latin typeface="Cambria Math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4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4400" b="0" i="1" smtClean="0">
                                            <a:latin typeface="Cambria Math"/>
                                          </a:rPr>
                                          <m:t>𝑐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4400" b="0" i="1" smtClean="0">
                                        <a:latin typeface="Cambria Math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970" y="3263089"/>
                <a:ext cx="5276060" cy="161371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1081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0B15E7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  <a:cs typeface="Segoe UI" panose="020B0502040204020203" pitchFamily="34" charset="0"/>
              </a:rPr>
              <a:t> Solving The Model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1642" y="786825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indeterminacy</a:t>
            </a:r>
            <a:r>
              <a:rPr lang="fa-I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 </a:t>
            </a: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در روش حل بلانچارد-کان :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81000" y="1295400"/>
                <a:ext cx="5276060" cy="16137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4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4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4400" b="0" i="1" smtClean="0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4400" b="0" i="1" smtClean="0"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en-US" sz="4400" b="0" i="1" smtClean="0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44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0" i="1" smtClean="0">
                                        <a:latin typeface="Cambria Math"/>
                                      </a:rPr>
                                      <m:t>𝐸</m:t>
                                    </m:r>
                                    <m:r>
                                      <a:rPr lang="en-US" sz="4400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acc>
                                      <m:accPr>
                                        <m:chr m:val="̂"/>
                                        <m:ctrlPr>
                                          <a:rPr lang="en-US" sz="4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4400" b="0" i="1" smtClean="0">
                                            <a:latin typeface="Cambria Math"/>
                                          </a:rPr>
                                          <m:t>𝑐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4400" b="0" i="1" smtClean="0"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en-US" sz="4400" b="0" i="1" smtClean="0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44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4400" b="0" i="1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  <m:r>
                        <a:rPr lang="fa-IR" sz="4400" b="0" i="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/>
                        </a:rPr>
                        <m:t>B</m:t>
                      </m:r>
                      <m:r>
                        <a:rPr lang="en-US" sz="4400" b="0" i="0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4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4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4400" b="0" i="1" smtClean="0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4400" b="0" i="1" smtClean="0">
                                        <a:latin typeface="Cambria Math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4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4400" b="0" i="1" smtClean="0">
                                            <a:latin typeface="Cambria Math"/>
                                          </a:rPr>
                                          <m:t>𝑐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4400" b="0" i="1" smtClean="0">
                                        <a:latin typeface="Cambria Math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295400"/>
                <a:ext cx="5276060" cy="161371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1000" y="1308911"/>
                <a:ext cx="6493957" cy="16137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4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4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4400" b="0" i="1" smtClean="0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4400" b="0" i="1" smtClean="0"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en-US" sz="4400" b="0" i="1" smtClean="0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44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0" i="1" smtClean="0">
                                        <a:latin typeface="Cambria Math"/>
                                      </a:rPr>
                                      <m:t>𝐸</m:t>
                                    </m:r>
                                    <m:r>
                                      <a:rPr lang="en-US" sz="4400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acc>
                                      <m:accPr>
                                        <m:chr m:val="̂"/>
                                        <m:ctrlPr>
                                          <a:rPr lang="en-US" sz="4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4400" b="0" i="1" smtClean="0">
                                            <a:latin typeface="Cambria Math"/>
                                          </a:rPr>
                                          <m:t>𝑐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4400" b="0" i="1" smtClean="0"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en-US" sz="4400" b="0" i="1" smtClean="0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44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4400" b="0" i="1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  <m:r>
                        <a:rPr lang="fa-IR" sz="4400" b="0" i="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/>
                        </a:rPr>
                        <m:t>P</m:t>
                      </m:r>
                      <m:r>
                        <m:rPr>
                          <m:sty m:val="p"/>
                        </m:rPr>
                        <a:rPr lang="el-GR" sz="4400" b="0" i="1" smtClean="0">
                          <a:latin typeface="Cambria Math"/>
                        </a:rPr>
                        <m:t>Λ</m:t>
                      </m:r>
                      <m:r>
                        <a:rPr lang="en-US" sz="4400" b="0" i="0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400" b="0" i="0" smtClean="0">
                              <a:latin typeface="Cambria Math"/>
                            </a:rPr>
                            <m:t>P</m:t>
                          </m:r>
                        </m:e>
                        <m:sup>
                          <m:r>
                            <a:rPr lang="en-US" sz="4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4400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4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4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4400" b="0" i="1" smtClean="0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4400" b="0" i="1" smtClean="0">
                                        <a:latin typeface="Cambria Math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4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4400" b="0" i="1" smtClean="0">
                                            <a:latin typeface="Cambria Math"/>
                                          </a:rPr>
                                          <m:t>𝑐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4400" b="0" i="1" smtClean="0">
                                        <a:latin typeface="Cambria Math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308911"/>
                <a:ext cx="6493957" cy="161371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8600" y="1385111"/>
                <a:ext cx="6531788" cy="14754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latin typeface="Cambria Math"/>
                            </a:rPr>
                            <m:t>P</m:t>
                          </m:r>
                        </m:e>
                        <m:sup>
                          <m:r>
                            <a:rPr lang="en-US" sz="4000" i="1">
                              <a:latin typeface="Cambria Math"/>
                            </a:rPr>
                            <m:t>−</m:t>
                          </m:r>
                          <m:r>
                            <a:rPr lang="en-US" sz="4000" i="1">
                              <a:latin typeface="Cambria Math"/>
                            </a:rPr>
                            <m:t>1</m:t>
                          </m:r>
                        </m:sup>
                      </m:sSup>
                      <m:d>
                        <m:d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4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4000" b="0" i="1" smtClean="0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en-US" sz="4000" b="0" i="1" smtClean="0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40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/>
                                      </a:rPr>
                                      <m:t>𝐸</m:t>
                                    </m:r>
                                    <m:r>
                                      <a:rPr lang="en-US" sz="4000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acc>
                                      <m:accPr>
                                        <m:chr m:val="̂"/>
                                        <m:ctrlPr>
                                          <a:rPr lang="en-US" sz="4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4000" b="0" i="1" smtClean="0">
                                            <a:latin typeface="Cambria Math"/>
                                          </a:rPr>
                                          <m:t>𝑐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en-US" sz="4000" b="0" i="1" smtClean="0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40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  <m:r>
                        <a:rPr lang="fa-IR" sz="4000" b="0" i="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4000" b="0" i="1" smtClean="0">
                          <a:latin typeface="Cambria Math"/>
                        </a:rPr>
                        <m:t>Λ</m:t>
                      </m:r>
                      <m:r>
                        <a:rPr lang="en-US" sz="4000" b="0" i="0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latin typeface="Cambria Math"/>
                            </a:rPr>
                            <m:t>P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4000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4000" b="0" i="1" smtClean="0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4000" b="0" i="1" smtClean="0">
                                            <a:latin typeface="Cambria Math"/>
                                          </a:rPr>
                                          <m:t>𝑐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385111"/>
                <a:ext cx="6531788" cy="147540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1000" y="1461311"/>
                <a:ext cx="5799665" cy="1270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4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4000" b="0" i="1" smtClean="0">
                                            <a:latin typeface="Cambria Math"/>
                                          </a:rPr>
                                          <m:t>𝑤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en-US" sz="4000" b="0" i="1" smtClean="0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40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4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4000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en-US" sz="4000" b="0" i="1" smtClean="0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40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fa-IR" sz="4000" b="0" i="0" smtClean="0">
                          <a:latin typeface="Cambria Math"/>
                        </a:rPr>
                        <m:t>=</m:t>
                      </m:r>
                      <m:r>
                        <a:rPr lang="en-US" sz="4000" b="0" i="0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4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4000" b="0" i="1" smtClean="0">
                                            <a:latin typeface="Cambria Math"/>
                                          </a:rPr>
                                          <m:t>𝑤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4000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461311"/>
                <a:ext cx="5799665" cy="127086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1287" y="3431813"/>
                <a:ext cx="97815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Segoe UI" panose="020B0502040204020203" pitchFamily="34" charset="0"/>
                        </a:rPr>
                        <m:t>⟾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87" y="3431813"/>
                <a:ext cx="978152" cy="7694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66761" y="2971800"/>
                <a:ext cx="317663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i="1">
                                  <a:effectLst/>
                                  <a:latin typeface="Cambria Math"/>
                                </a:rPr>
                                <m:t>𝑤</m:t>
                              </m:r>
                            </m:e>
                          </m:acc>
                        </m:e>
                        <m:sub>
                          <m:r>
                            <a:rPr lang="en-US" sz="4000" i="1">
                              <a:effectLst/>
                              <a:latin typeface="Cambria Math"/>
                            </a:rPr>
                            <m:t>𝑡</m:t>
                          </m:r>
                          <m:r>
                            <a:rPr lang="en-US" sz="4000" b="0" i="1" smtClean="0">
                              <a:effectLst/>
                              <a:latin typeface="Cambria Math"/>
                            </a:rPr>
                            <m:t>+</m:t>
                          </m:r>
                          <m:r>
                            <a:rPr lang="en-US" sz="4000" b="0" i="1" smtClean="0">
                              <a:effectLst/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4000" b="0" i="0" smtClean="0">
                          <a:effectLst/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4000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effectLst/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4000" b="0" i="1" smtClean="0">
                              <a:effectLst/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4000" b="0" i="1" smtClean="0">
                          <a:effectLst/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i="1">
                                  <a:effectLst/>
                                  <a:latin typeface="Cambria Math"/>
                                </a:rPr>
                                <m:t>𝑤</m:t>
                              </m:r>
                            </m:e>
                          </m:acc>
                        </m:e>
                        <m:sub>
                          <m:r>
                            <a:rPr lang="en-US" sz="4000" i="1">
                              <a:effectLst/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4000" dirty="0">
                  <a:effectLst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761" y="2971800"/>
                <a:ext cx="3176639" cy="70788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82710" y="3847311"/>
                <a:ext cx="300101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b="0" i="1" smtClean="0">
                                  <a:effectLst/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4000" i="1">
                              <a:effectLst/>
                              <a:latin typeface="Cambria Math"/>
                            </a:rPr>
                            <m:t>𝑡</m:t>
                          </m:r>
                          <m:r>
                            <a:rPr lang="en-US" sz="4000" b="0" i="1" smtClean="0">
                              <a:effectLst/>
                              <a:latin typeface="Cambria Math"/>
                            </a:rPr>
                            <m:t>+</m:t>
                          </m:r>
                          <m:r>
                            <a:rPr lang="en-US" sz="4000" b="0" i="1" smtClean="0">
                              <a:effectLst/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4000" b="0" i="0" smtClean="0">
                          <a:effectLst/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4000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effectLst/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4000" b="0" i="1" smtClean="0">
                              <a:effectLst/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effectLst/>
                              <a:latin typeface="Cambria Math"/>
                            </a:rPr>
                            <m:t> </m:t>
                          </m:r>
                          <m:acc>
                            <m:accPr>
                              <m:chr m:val="̂"/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b="0" i="1" smtClean="0">
                                  <a:effectLst/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4000" i="1">
                              <a:effectLst/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4000" dirty="0">
                  <a:effectLst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710" y="3847311"/>
                <a:ext cx="3001014" cy="70788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Brace 3"/>
          <p:cNvSpPr/>
          <p:nvPr/>
        </p:nvSpPr>
        <p:spPr>
          <a:xfrm>
            <a:off x="1039439" y="2991646"/>
            <a:ext cx="286541" cy="1672680"/>
          </a:xfrm>
          <a:prstGeom prst="leftBrace">
            <a:avLst>
              <a:gd name="adj1" fmla="val 70691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4724400"/>
            <a:ext cx="88002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اگر </a:t>
            </a:r>
            <a:r>
              <a:rPr lang="fa-I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تعداد مسیرهای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explosive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 </a:t>
            </a: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 </a:t>
            </a:r>
            <a:r>
              <a:rPr lang="fa-I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بیش از تعداد متغیرهای کنترل</a:t>
            </a: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 باشد، سیستم </a:t>
            </a:r>
            <a:r>
              <a:rPr lang="fa-I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فاقد جواب </a:t>
            </a: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خواهد بود؛ زیرا در اینصورت به ازای برخی مسیرهای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explosive</a:t>
            </a: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 هیچ متغیر کنترل آزادی وجود نخواهد داشت که بتوان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initial value</a:t>
            </a:r>
            <a:r>
              <a:rPr lang="fa-I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 </a:t>
            </a: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را برای آن به دلخواه و بنحوی که مسیر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stable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 </a:t>
            </a: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شود تعیین کرد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.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4970621"/>
            <a:ext cx="88002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اگر </a:t>
            </a:r>
            <a:r>
              <a:rPr lang="fa-I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تعداد مسیرهای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explosive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 </a:t>
            </a: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 </a:t>
            </a:r>
            <a:r>
              <a:rPr lang="fa-I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کمتر از تعداد متغیرهای کنترل</a:t>
            </a: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 باشد، سیستم </a:t>
            </a:r>
            <a:r>
              <a:rPr lang="fa-I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دارای چندین جواب </a:t>
            </a: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خواهد بود؛ زیرا در اینصورت برخی متغیرهای کنترل، آزاد باقی میمانند که میتوان هر مقدار اولیه دلخواهی برای آنها تعیین کرد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.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76400" y="3200400"/>
            <a:ext cx="72744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یک متغیر کنترل داریم (مصرف)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  <a:p>
            <a:pPr algn="just" rtl="1"/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لذا نباید مسیر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explosive</a:t>
            </a: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 داشته باشیم</a:t>
            </a:r>
          </a:p>
          <a:p>
            <a:pPr algn="just" rtl="1"/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لذا هر دو مقدار ویژه بایدکوچکتر از یک باشند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8001000" y="1308911"/>
            <a:ext cx="0" cy="1891489"/>
          </a:xfrm>
          <a:prstGeom prst="straightConnector1">
            <a:avLst/>
          </a:prstGeom>
          <a:ln>
            <a:solidFill>
              <a:srgbClr val="0B15E7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109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"/>
                            </p:stCondLst>
                            <p:childTnLst>
                              <p:par>
                                <p:cTn id="4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"/>
                            </p:stCondLst>
                            <p:childTnLst>
                              <p:par>
                                <p:cTn id="7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2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25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"/>
                            </p:stCondLst>
                            <p:childTnLst>
                              <p:par>
                                <p:cTn id="8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25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3" grpId="1"/>
      <p:bldP spid="5" grpId="0"/>
      <p:bldP spid="5" grpId="1"/>
      <p:bldP spid="6" grpId="0"/>
      <p:bldP spid="6" grpId="1"/>
      <p:bldP spid="7" grpId="0"/>
      <p:bldP spid="3" grpId="0"/>
      <p:bldP spid="9" grpId="0"/>
      <p:bldP spid="10" grpId="0"/>
      <p:bldP spid="4" grpId="0" animBg="1"/>
      <p:bldP spid="14" grpId="0"/>
      <p:bldP spid="14" grpId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0B15E7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  <a:cs typeface="Segoe UI" panose="020B0502040204020203" pitchFamily="34" charset="0"/>
              </a:rPr>
              <a:t> Solving The Model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1642" y="786825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indeterminacy</a:t>
            </a:r>
            <a:r>
              <a:rPr lang="fa-I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 </a:t>
            </a: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در روش حل بلانچارد-کان :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1617975"/>
            <a:ext cx="8353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برای اینکه هر دو مقدار ویژه ماتریس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B</a:t>
            </a: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 کوچکتر از یک باشند باید 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85800" y="2379975"/>
                <a:ext cx="329827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−</m:t>
                      </m:r>
                      <m:r>
                        <a:rPr lang="fa-IR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1</m:t>
                      </m:r>
                      <m:r>
                        <a:rPr lang="fa-IR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&lt;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det</m:t>
                      </m:r>
                      <m:r>
                        <a:rPr lang="en-US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⁡(</m:t>
                      </m:r>
                      <m:r>
                        <a:rPr lang="en-US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𝐵</m:t>
                      </m:r>
                      <m:r>
                        <a:rPr lang="en-US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)&lt;</m:t>
                      </m:r>
                      <m:r>
                        <a:rPr lang="en-US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379975"/>
                <a:ext cx="3298275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98669" y="2996625"/>
                <a:ext cx="707373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−</m:t>
                      </m:r>
                      <m:r>
                        <a:rPr lang="en-US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(</m:t>
                      </m:r>
                      <m:r>
                        <a:rPr lang="fa-IR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1</m:t>
                      </m:r>
                      <m:r>
                        <a:rPr lang="en-US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US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ctrlPr>
                                <a:rPr lang="en-US" sz="32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𝐵</m:t>
                              </m:r>
                            </m:e>
                          </m:d>
                        </m:e>
                      </m:func>
                      <m:r>
                        <a:rPr lang="en-US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)</m:t>
                      </m:r>
                      <m:r>
                        <a:rPr lang="fa-IR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&lt;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tr</m:t>
                      </m:r>
                      <m:r>
                        <a:rPr lang="en-US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⁡(</m:t>
                      </m:r>
                      <m:r>
                        <a:rPr lang="en-US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𝐵</m:t>
                      </m:r>
                      <m:r>
                        <a:rPr lang="en-US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)&lt;(</m:t>
                      </m:r>
                      <m:r>
                        <a:rPr lang="en-US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1</m:t>
                      </m:r>
                      <m:r>
                        <a:rPr lang="en-US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US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ctrlPr>
                                <a:rPr lang="en-US" sz="32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𝐵</m:t>
                              </m:r>
                            </m:e>
                          </m:d>
                        </m:e>
                      </m:func>
                      <m:r>
                        <a:rPr lang="en-US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669" y="2996625"/>
                <a:ext cx="7073731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-97224" y="4489876"/>
                <a:ext cx="97815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Segoe UI" panose="020B0502040204020203" pitchFamily="34" charset="0"/>
                        </a:rPr>
                        <m:t>⟾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7224" y="4489876"/>
                <a:ext cx="978152" cy="76944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Left Brace 20"/>
          <p:cNvSpPr/>
          <p:nvPr/>
        </p:nvSpPr>
        <p:spPr>
          <a:xfrm>
            <a:off x="880928" y="4191000"/>
            <a:ext cx="286541" cy="1672680"/>
          </a:xfrm>
          <a:prstGeom prst="leftBrace">
            <a:avLst>
              <a:gd name="adj1" fmla="val 70691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04257" y="4197488"/>
            <a:ext cx="2245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  شرط لازم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487537" y="4147480"/>
                <a:ext cx="441518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𝛽</m:t>
                      </m:r>
                      <m:d>
                        <m:dPr>
                          <m:ctrlPr>
                            <a:rPr lang="fa-IR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a-IR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1</m:t>
                          </m:r>
                          <m:r>
                            <a:rPr lang="fa-IR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−</m:t>
                          </m:r>
                          <m:r>
                            <a:rPr lang="fa-IR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d>
                      <m:d>
                        <m:dPr>
                          <m:ctrlPr>
                            <a:rPr lang="fa-IR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fa-IR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1</m:t>
                          </m:r>
                          <m:r>
                            <a:rPr lang="fa-IR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fa-IR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𝜂</m:t>
                          </m:r>
                        </m:e>
                      </m:d>
                      <m:sSub>
                        <m:sSubPr>
                          <m:ctrlPr>
                            <a:rPr lang="fa-IR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a-IR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</m:sSub>
                      <m:r>
                        <a:rPr lang="fa-IR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𝛾</m:t>
                      </m:r>
                    </m:oMath>
                  </m:oMathPara>
                </a14:m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537" y="4147480"/>
                <a:ext cx="4415183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335137" y="4809418"/>
                <a:ext cx="6580263" cy="1057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𝜂</m:t>
                      </m:r>
                      <m:r>
                        <a:rPr lang="fa-IR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&gt;</m:t>
                      </m:r>
                      <m:acc>
                        <m:accPr>
                          <m:chr m:val="̅"/>
                          <m:ctrlPr>
                            <a:rPr lang="fa-IR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fa-IR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𝜂</m:t>
                          </m:r>
                        </m:e>
                      </m:acc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𝛳</m:t>
                          </m:r>
                          <m:d>
                            <m:dPr>
                              <m:ctrlPr>
                                <a:rPr lang="en-US" sz="28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  <m:r>
                                <a:rPr lang="en-US" sz="28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  <m:r>
                                <a:rPr lang="en-US" sz="28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  <m:r>
                                    <a:rPr lang="en-US" sz="2800" b="0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2800" b="0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</m:d>
                            </m:e>
                          </m:d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−(</m:t>
                          </m:r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1</m:t>
                          </m:r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𝛼</m:t>
                          </m:r>
                        </m:num>
                        <m:den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𝛽</m:t>
                          </m:r>
                          <m:d>
                            <m:dPr>
                              <m:ctrlPr>
                                <a:rPr lang="en-US" sz="28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  <m:r>
                                <a:rPr lang="en-US" sz="28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d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𝛳</m:t>
                          </m:r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+(</m:t>
                          </m:r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1</m:t>
                          </m:r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5137" y="4809418"/>
                <a:ext cx="6580263" cy="1057982"/>
              </a:xfrm>
              <a:prstGeom prst="rect">
                <a:avLst/>
              </a:prstGeom>
              <a:blipFill rotWithShape="1">
                <a:blip r:embed="rId6"/>
                <a:stretch>
                  <a:fillRect b="-1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94695" y="5046021"/>
            <a:ext cx="2245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  شرط کافی </a:t>
            </a:r>
          </a:p>
        </p:txBody>
      </p:sp>
    </p:spTree>
    <p:extLst>
      <p:ext uri="{BB962C8B-B14F-4D97-AF65-F5344CB8AC3E}">
        <p14:creationId xmlns:p14="http://schemas.microsoft.com/office/powerpoint/2010/main" val="204449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 animBg="1"/>
      <p:bldP spid="22" grpId="0"/>
      <p:bldP spid="23" grpId="0"/>
      <p:bldP spid="11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0B15E7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  <a:cs typeface="Segoe UI" panose="020B0502040204020203" pitchFamily="34" charset="0"/>
              </a:rPr>
              <a:t> Solving The Model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28353" y="1079212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شرط لازم برای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indeterminacy</a:t>
            </a: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 در مدل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Benhabib &amp; Farmer</a:t>
            </a:r>
            <a:r>
              <a:rPr lang="fa-I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 </a:t>
            </a: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: 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56089" y="1885491"/>
                <a:ext cx="46176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𝛽</m:t>
                      </m:r>
                      <m:d>
                        <m:dPr>
                          <m:ctrlPr>
                            <a:rPr lang="fa-IR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a-IR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1</m:t>
                          </m:r>
                          <m:r>
                            <a:rPr lang="fa-IR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−</m:t>
                          </m:r>
                          <m:r>
                            <a:rPr lang="fa-IR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d>
                      <m:d>
                        <m:dPr>
                          <m:ctrlPr>
                            <a:rPr lang="fa-IR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fa-IR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1</m:t>
                          </m:r>
                          <m:r>
                            <a:rPr lang="fa-IR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fa-IR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𝜂</m:t>
                          </m:r>
                        </m:e>
                      </m:d>
                      <m:r>
                        <a:rPr lang="fa-IR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en-US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𝛾</m:t>
                      </m:r>
                    </m:oMath>
                  </m:oMathPara>
                </a14:m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89" y="1885491"/>
                <a:ext cx="4617610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>
            <a:off x="332289" y="2499488"/>
            <a:ext cx="381000" cy="0"/>
          </a:xfrm>
          <a:prstGeom prst="line">
            <a:avLst/>
          </a:prstGeom>
          <a:ln w="34925" cmpd="tri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789489" y="2514599"/>
            <a:ext cx="1082749" cy="1"/>
          </a:xfrm>
          <a:prstGeom prst="line">
            <a:avLst/>
          </a:prstGeom>
          <a:ln w="34925" cmpd="tri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83822" y="2540266"/>
                <a:ext cx="8342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22" y="2540266"/>
                <a:ext cx="834267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65689" y="2540266"/>
                <a:ext cx="8342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689" y="2540266"/>
                <a:ext cx="834267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648200" y="1828800"/>
                <a:ext cx="90441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Segoe UI" panose="020B0502040204020203" pitchFamily="34" charset="0"/>
                        </a:rPr>
                        <m:t>⟾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1828800"/>
                <a:ext cx="904414" cy="70788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5253809" y="1828800"/>
            <a:ext cx="37094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  <a:cs typeface="B Mitra" panose="00000400000000000000" pitchFamily="2" charset="-78"/>
              </a:rPr>
              <a:t>𝜂</a:t>
            </a:r>
            <a:r>
              <a:rPr lang="fa-I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  <a:cs typeface="B Mitra" panose="00000400000000000000" pitchFamily="2" charset="-78"/>
              </a:rPr>
              <a:t> باید به میزان قابل توجهی</a:t>
            </a:r>
          </a:p>
          <a:p>
            <a:pPr algn="ctr" rtl="1"/>
            <a:r>
              <a:rPr lang="fa-I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  <a:cs typeface="B Mitra" panose="00000400000000000000" pitchFamily="2" charset="-78"/>
              </a:rPr>
              <a:t> بزرگتر از صفر باشد 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-28353" y="3097634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شرط لازم برای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indeterminacy</a:t>
            </a: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 در مدل دارای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capital utilization</a:t>
            </a:r>
            <a:r>
              <a:rPr lang="fa-I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 </a:t>
            </a: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: 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28600" y="3911025"/>
                <a:ext cx="502131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𝛽</m:t>
                      </m:r>
                      <m:d>
                        <m:dPr>
                          <m:ctrlPr>
                            <a:rPr lang="fa-IR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a-IR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1</m:t>
                          </m:r>
                          <m:r>
                            <a:rPr lang="fa-IR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−</m:t>
                          </m:r>
                          <m:r>
                            <a:rPr lang="fa-IR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d>
                      <m:d>
                        <m:dPr>
                          <m:ctrlPr>
                            <a:rPr lang="fa-IR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fa-IR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1</m:t>
                          </m:r>
                          <m:r>
                            <a:rPr lang="fa-IR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fa-IR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𝜂</m:t>
                          </m:r>
                        </m:e>
                      </m:d>
                      <m:sSub>
                        <m:sSubPr>
                          <m:ctrlPr>
                            <a:rPr lang="fa-IR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a-IR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</m:sSub>
                      <m:r>
                        <a:rPr lang="fa-IR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en-US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𝛾</m:t>
                      </m:r>
                    </m:oMath>
                  </m:oMathPara>
                </a14:m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911025"/>
                <a:ext cx="5021311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98665" y="5105400"/>
                <a:ext cx="3535135" cy="11048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𝛳</m:t>
                          </m:r>
                        </m:num>
                        <m:den>
                          <m:r>
                            <a:rPr lang="en-US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𝛳</m:t>
                          </m:r>
                          <m:r>
                            <a:rPr lang="en-US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−</m:t>
                          </m:r>
                          <m:r>
                            <a:rPr lang="en-US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1</m:t>
                          </m:r>
                          <m:r>
                            <a:rPr lang="en-US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𝜂</m:t>
                          </m:r>
                          <m:r>
                            <a:rPr lang="en-US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665" y="5105400"/>
                <a:ext cx="3535135" cy="1104854"/>
              </a:xfrm>
              <a:prstGeom prst="rect">
                <a:avLst/>
              </a:prstGeom>
              <a:blipFill rotWithShape="1">
                <a:blip r:embed="rId8"/>
                <a:stretch>
                  <a:fillRect b="-16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/>
          <p:cNvCxnSpPr/>
          <p:nvPr/>
        </p:nvCxnSpPr>
        <p:spPr>
          <a:xfrm>
            <a:off x="300867" y="4495801"/>
            <a:ext cx="381000" cy="0"/>
          </a:xfrm>
          <a:prstGeom prst="line">
            <a:avLst/>
          </a:prstGeom>
          <a:ln w="34925" cmpd="tri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758067" y="4495800"/>
            <a:ext cx="1082749" cy="1"/>
          </a:xfrm>
          <a:prstGeom prst="line">
            <a:avLst/>
          </a:prstGeom>
          <a:ln w="34925" cmpd="tri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52400" y="4536579"/>
                <a:ext cx="8342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536579"/>
                <a:ext cx="834267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834267" y="4536579"/>
                <a:ext cx="8342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267" y="4536579"/>
                <a:ext cx="834267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/>
          <p:cNvCxnSpPr/>
          <p:nvPr/>
        </p:nvCxnSpPr>
        <p:spPr>
          <a:xfrm>
            <a:off x="3200400" y="4495800"/>
            <a:ext cx="381000" cy="0"/>
          </a:xfrm>
          <a:prstGeom prst="line">
            <a:avLst/>
          </a:prstGeom>
          <a:ln w="34925" cmpd="tri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051933" y="4536578"/>
                <a:ext cx="8342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1933" y="4536578"/>
                <a:ext cx="834267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5105400" y="3886200"/>
                <a:ext cx="90441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Segoe UI" panose="020B0502040204020203" pitchFamily="34" charset="0"/>
                        </a:rPr>
                        <m:t>⟾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3886200"/>
                <a:ext cx="904414" cy="707886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5205962" y="3962400"/>
            <a:ext cx="37094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  <a:cs typeface="B Mitra" panose="00000400000000000000" pitchFamily="2" charset="-78"/>
              </a:rPr>
              <a:t>𝜂</a:t>
            </a:r>
            <a:r>
              <a:rPr lang="fa-I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  <a:cs typeface="B Mitra" panose="00000400000000000000" pitchFamily="2" charset="-78"/>
              </a:rPr>
              <a:t> باید تنها اندکی </a:t>
            </a:r>
          </a:p>
          <a:p>
            <a:pPr algn="ctr" rtl="1"/>
            <a:r>
              <a:rPr lang="fa-I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  <a:cs typeface="B Mitra" panose="00000400000000000000" pitchFamily="2" charset="-78"/>
              </a:rPr>
              <a:t> بزرگتر از صفر باشد 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57200" y="5334000"/>
            <a:ext cx="85480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بازدهی فزاینده نسبت به مقیاس در حدود 1/1 </a:t>
            </a:r>
          </a:p>
          <a:p>
            <a:pPr algn="just" rtl="1"/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که با یافته های تجربی نیز ناسازگاری ندارد </a:t>
            </a:r>
          </a:p>
        </p:txBody>
      </p:sp>
    </p:spTree>
    <p:extLst>
      <p:ext uri="{BB962C8B-B14F-4D97-AF65-F5344CB8AC3E}">
        <p14:creationId xmlns:p14="http://schemas.microsoft.com/office/powerpoint/2010/main" val="119849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"/>
                            </p:stCondLst>
                            <p:childTnLst>
                              <p:par>
                                <p:cTn id="6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"/>
                            </p:stCondLst>
                            <p:childTnLst>
                              <p:par>
                                <p:cTn id="10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4" grpId="0"/>
      <p:bldP spid="35" grpId="0"/>
      <p:bldP spid="37" grpId="0"/>
      <p:bldP spid="38" grpId="0"/>
      <p:bldP spid="40" grpId="0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0B15E7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  <a:cs typeface="Segoe UI" panose="020B0502040204020203" pitchFamily="34" charset="0"/>
              </a:rPr>
              <a:t> Solving The Model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28353" y="914400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توضیح شرط لازم برای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indeterminacy</a:t>
            </a: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 با استفاده از بازار کار :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81275" y="1859361"/>
            <a:ext cx="3279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منحنی تقاضای نیروی کار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460534" y="1587788"/>
                <a:ext cx="2638415" cy="10736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⟶</a:t>
                </a:r>
                <a:r>
                  <a:rPr lang="fa-IR" sz="4000" b="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𝑤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endParaRPr lang="en-US" sz="4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0534" y="1587788"/>
                <a:ext cx="2638415" cy="1073627"/>
              </a:xfrm>
              <a:prstGeom prst="rect">
                <a:avLst/>
              </a:prstGeom>
              <a:blipFill rotWithShape="1">
                <a:blip r:embed="rId2"/>
                <a:stretch>
                  <a:fillRect l="-8565" b="-7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76200" y="2806988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موقعیت </a:t>
            </a:r>
            <a:r>
              <a:rPr lang="fa-I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منحنی تقاضای نیروی کار </a:t>
            </a:r>
            <a:r>
              <a:rPr lang="fa-I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را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 </a:t>
            </a:r>
            <a:r>
              <a:rPr lang="fa-I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میزان </a:t>
            </a:r>
            <a:r>
              <a:rPr lang="fa-I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ذخیره سرمایه </a:t>
            </a:r>
            <a:r>
              <a:rPr lang="fa-I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و شوکهای </a:t>
            </a:r>
            <a:r>
              <a:rPr lang="fa-I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تکنولوژی</a:t>
            </a:r>
            <a:r>
              <a:rPr lang="fa-I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 تعیین میکند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.</a:t>
            </a:r>
            <a:r>
              <a:rPr lang="fa-I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066930" y="1747015"/>
                <a:ext cx="246747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36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F</m:t>
                    </m:r>
                    <m:r>
                      <a:rPr lang="fa-IR" sz="36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36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A</m:t>
                        </m:r>
                      </m:e>
                      <m:sub>
                        <m:r>
                          <a:rPr lang="en-US" sz="36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sz="36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3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)</m:t>
                    </m:r>
                  </m:oMath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930" y="1747015"/>
                <a:ext cx="2467470" cy="646331"/>
              </a:xfrm>
              <a:prstGeom prst="rect">
                <a:avLst/>
              </a:prstGeom>
              <a:blipFill rotWithShape="1">
                <a:blip r:embed="rId3"/>
                <a:stretch>
                  <a:fillRect t="-16038" b="-40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162393" y="4194649"/>
                <a:ext cx="2677977" cy="10440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⟶</a:t>
                </a:r>
                <a:r>
                  <a:rPr lang="fa-IR" sz="4000" b="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𝑀𝑈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𝑀𝑈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𝑙</m:t>
                            </m:r>
                          </m:sub>
                        </m:sSub>
                      </m:den>
                    </m:f>
                    <m:r>
                      <a:rPr lang="en-US" sz="4000" b="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𝑝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𝑤</m:t>
                        </m:r>
                      </m:den>
                    </m:f>
                  </m:oMath>
                </a14:m>
                <a:endParaRPr lang="en-US" sz="4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393" y="4194649"/>
                <a:ext cx="2677977" cy="1044068"/>
              </a:xfrm>
              <a:prstGeom prst="rect">
                <a:avLst/>
              </a:prstGeom>
              <a:blipFill rotWithShape="1">
                <a:blip r:embed="rId4"/>
                <a:stretch>
                  <a:fillRect l="-8428" b="-8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/>
          <p:cNvSpPr txBox="1"/>
          <p:nvPr/>
        </p:nvSpPr>
        <p:spPr>
          <a:xfrm>
            <a:off x="-78859" y="4368225"/>
            <a:ext cx="3279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منحنی عرضه نیروی کار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6200" y="533400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موقعیت </a:t>
            </a:r>
            <a:r>
              <a:rPr lang="fa-I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منحنی عرضه نیروی کار </a:t>
            </a:r>
            <a:r>
              <a:rPr lang="fa-I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را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 </a:t>
            </a:r>
            <a:r>
              <a:rPr lang="fa-I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میزان </a:t>
            </a:r>
            <a:r>
              <a:rPr lang="fa-I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مصرف </a:t>
            </a:r>
            <a:r>
              <a:rPr lang="fa-I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و شوکهای مربوط به </a:t>
            </a:r>
            <a:r>
              <a:rPr lang="fa-I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سلیقه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(taste shocks) </a:t>
            </a:r>
            <a:r>
              <a:rPr lang="fa-I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تعیین میکند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.</a:t>
            </a:r>
            <a:r>
              <a:rPr lang="fa-I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52400" y="4244876"/>
            <a:ext cx="88781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اگر به ازای </a:t>
            </a:r>
            <a:r>
              <a:rPr lang="fa-I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یک مقدار مشخص از ذخیره سرمایه، تکنولوژی، و سلیقه</a:t>
            </a:r>
            <a:r>
              <a:rPr lang="fa-I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، یک </a:t>
            </a:r>
            <a:r>
              <a:rPr lang="fa-I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مقدار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unique</a:t>
            </a:r>
            <a:r>
              <a:rPr lang="fa-I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 برای مصرف </a:t>
            </a:r>
            <a:r>
              <a:rPr lang="fa-I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وجود داشته باشد، منحنی عرضه نیز یک موقعیت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unique</a:t>
            </a:r>
            <a:r>
              <a:rPr lang="fa-I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 خواهد داشت و لذا </a:t>
            </a:r>
            <a:r>
              <a:rPr lang="fa-I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یک تعادل </a:t>
            </a:r>
            <a:r>
              <a:rPr lang="fa-I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خواهیم داشت.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52400" y="4343400"/>
            <a:ext cx="88781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en-US" sz="3200" dirty="0">
                <a:solidFill>
                  <a:srgbClr val="0B15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indeterminacy</a:t>
            </a:r>
            <a:r>
              <a:rPr lang="fa-I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 ناشی از این خواهد بود که </a:t>
            </a:r>
            <a:r>
              <a:rPr lang="fa-IR" sz="3600" dirty="0">
                <a:solidFill>
                  <a:srgbClr val="0B15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بخاطر انتظارات مثبت و یا منفی نسبت به آینده، یک مقدار </a:t>
            </a:r>
            <a:r>
              <a:rPr lang="en-US" sz="3200" dirty="0">
                <a:solidFill>
                  <a:srgbClr val="0B15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unique</a:t>
            </a:r>
            <a:r>
              <a:rPr lang="fa-IR" sz="3600" dirty="0">
                <a:solidFill>
                  <a:srgbClr val="0B15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 برای مصرف وجود نداشته باشد</a:t>
            </a:r>
            <a:r>
              <a:rPr lang="en-US" sz="3600" dirty="0">
                <a:solidFill>
                  <a:srgbClr val="0B15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.</a:t>
            </a:r>
            <a:endParaRPr lang="fa-IR" sz="3600" dirty="0">
              <a:solidFill>
                <a:srgbClr val="0B15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8596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37254E-6 L 3.33333E-6 -0.18535 " pathEditMode="relative" rAng="0" ptsTypes="AA">
                                      <p:cBhvr>
                                        <p:cTn id="4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267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0.01895 L -0.00833 -0.36793 " pathEditMode="relative" rAng="0" ptsTypes="AA">
                                      <p:cBhvr>
                                        <p:cTn id="53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3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0" grpId="1"/>
      <p:bldP spid="41" grpId="0"/>
      <p:bldP spid="41" grpId="1"/>
      <p:bldP spid="43" grpId="0"/>
      <p:bldP spid="43" grpId="1"/>
      <p:bldP spid="3" grpId="0"/>
      <p:bldP spid="3" grpId="1"/>
      <p:bldP spid="47" grpId="0"/>
      <p:bldP spid="47" grpId="1"/>
      <p:bldP spid="50" grpId="0"/>
      <p:bldP spid="50" grpId="1"/>
      <p:bldP spid="58" grpId="0"/>
      <p:bldP spid="58" grpId="1"/>
      <p:bldP spid="59" grpId="0"/>
      <p:bldP spid="59" grpId="1"/>
      <p:bldP spid="6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0B15E7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  <a:cs typeface="Segoe UI" panose="020B0502040204020203" pitchFamily="34" charset="0"/>
              </a:rPr>
              <a:t> Solving The Model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28353" y="1079212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توضیح شرط لازم برای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indeterminacy</a:t>
            </a: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 با استفاده از بازار کار : 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762000" y="5791200"/>
            <a:ext cx="4267200" cy="0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762000" y="2514600"/>
            <a:ext cx="0" cy="3276601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62000" y="2743200"/>
            <a:ext cx="3345348" cy="2743200"/>
          </a:xfrm>
          <a:prstGeom prst="line">
            <a:avLst/>
          </a:prstGeom>
          <a:ln w="34925">
            <a:solidFill>
              <a:srgbClr val="0B15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762000" y="3124200"/>
            <a:ext cx="3810001" cy="220980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468880" y="4145280"/>
            <a:ext cx="274320" cy="27432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76200" y="1663987"/>
            <a:ext cx="8904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فرض کنید که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representative agent</a:t>
            </a:r>
            <a:r>
              <a:rPr lang="fa-I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 </a:t>
            </a: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بدلیل انتظارات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 </a:t>
            </a: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مثبت نسبت به آینده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029200" y="3375569"/>
                <a:ext cx="2333972" cy="1348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000" b="0" i="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MU</m:t>
                              </m:r>
                            </m:e>
                            <m:sub>
                              <m:r>
                                <a:rPr lang="en-US" sz="40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000" b="0" i="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MU</m:t>
                              </m:r>
                            </m:e>
                            <m:sub>
                              <m:r>
                                <a:rPr lang="en-US" sz="40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𝑙</m:t>
                              </m:r>
                            </m:sub>
                          </m:sSub>
                        </m:den>
                      </m:f>
                      <m:r>
                        <a:rPr lang="en-US" sz="4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𝑝</m:t>
                          </m:r>
                        </m:num>
                        <m:den>
                          <m:r>
                            <a:rPr lang="en-US" sz="4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𝑤</m:t>
                          </m:r>
                        </m:den>
                      </m:f>
                    </m:oMath>
                  </m:oMathPara>
                </a14:m>
                <a:endParaRPr lang="en-US" sz="36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3375569"/>
                <a:ext cx="2333972" cy="1348831"/>
              </a:xfrm>
              <a:prstGeom prst="rect">
                <a:avLst/>
              </a:prstGeom>
              <a:blipFill rotWithShape="1">
                <a:blip r:embed="rId2"/>
                <a:stretch>
                  <a:fillRect b="-1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Connector 44"/>
          <p:cNvCxnSpPr/>
          <p:nvPr/>
        </p:nvCxnSpPr>
        <p:spPr>
          <a:xfrm>
            <a:off x="6781800" y="3556592"/>
            <a:ext cx="457200" cy="0"/>
          </a:xfrm>
          <a:prstGeom prst="line">
            <a:avLst/>
          </a:prstGeom>
          <a:ln w="34925" cmpd="tri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781800" y="4267200"/>
            <a:ext cx="457200" cy="0"/>
          </a:xfrm>
          <a:prstGeom prst="line">
            <a:avLst/>
          </a:prstGeom>
          <a:ln w="34925" cmpd="tri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029200" y="3505200"/>
            <a:ext cx="0" cy="381000"/>
          </a:xfrm>
          <a:prstGeom prst="straightConnector1">
            <a:avLst/>
          </a:prstGeom>
          <a:ln w="34925" cmpd="tri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343400" y="2819400"/>
            <a:ext cx="4577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لذا میزان اشتغال کاهش میابد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5029200" y="4191000"/>
            <a:ext cx="0" cy="381000"/>
          </a:xfrm>
          <a:prstGeom prst="straightConnector1">
            <a:avLst/>
          </a:prstGeom>
          <a:ln w="34925" cmpd="tri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800600" y="3453825"/>
            <a:ext cx="4167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تولید و سرمایه گذاری کاهش میابد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038600" y="2234625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مصرف جاری خود را افزایش میدهد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.</a:t>
            </a:r>
            <a:endParaRPr lang="fa-I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265252" y="2768025"/>
            <a:ext cx="370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در وضعیت بهینه داشتیم 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0" y="2209800"/>
                <a:ext cx="69339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𝑤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209800"/>
                <a:ext cx="693395" cy="7078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107348" y="5715000"/>
                <a:ext cx="14552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7348" y="5715000"/>
                <a:ext cx="1455252" cy="70788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038600" y="2667000"/>
                <a:ext cx="145525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2667000"/>
                <a:ext cx="1455252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505200" y="5309206"/>
                <a:ext cx="145525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B15E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en-US" sz="4000" dirty="0">
                  <a:solidFill>
                    <a:srgbClr val="0B15E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5309206"/>
                <a:ext cx="1455252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Connector 59"/>
          <p:cNvCxnSpPr/>
          <p:nvPr/>
        </p:nvCxnSpPr>
        <p:spPr>
          <a:xfrm flipH="1">
            <a:off x="761999" y="3124200"/>
            <a:ext cx="3810001" cy="2209800"/>
          </a:xfrm>
          <a:prstGeom prst="line">
            <a:avLst/>
          </a:prstGeom>
          <a:ln w="3492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2133600" y="3840480"/>
            <a:ext cx="274320" cy="27432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4724400" y="4901625"/>
            <a:ext cx="4202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لذا فرد فراغت خود را افزایش میدهد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823636" y="4049984"/>
            <a:ext cx="4167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ذخیره سرمایه دوره بعد کاهش میابد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800600" y="4648200"/>
            <a:ext cx="4167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تولید و درآمد دوره بعد کاهش میابد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346697" y="2209800"/>
            <a:ext cx="3387103" cy="0"/>
          </a:xfrm>
          <a:prstGeom prst="line">
            <a:avLst/>
          </a:prstGeom>
          <a:ln w="34925" cmpd="tri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4994897" y="5181600"/>
            <a:ext cx="3844303" cy="0"/>
          </a:xfrm>
          <a:prstGeom prst="line">
            <a:avLst/>
          </a:prstGeom>
          <a:ln w="34925" cmpd="tri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838200" y="2541657"/>
            <a:ext cx="3581400" cy="3401943"/>
          </a:xfrm>
          <a:prstGeom prst="line">
            <a:avLst/>
          </a:prstGeom>
          <a:ln w="34925">
            <a:solidFill>
              <a:srgbClr val="0B15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2468880" y="4145280"/>
            <a:ext cx="274320" cy="27432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3810000" y="2057400"/>
                <a:ext cx="145525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B15E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en-US" sz="4000" dirty="0">
                  <a:solidFill>
                    <a:srgbClr val="0B15E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2057400"/>
                <a:ext cx="1455252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Oval 76"/>
          <p:cNvSpPr/>
          <p:nvPr/>
        </p:nvSpPr>
        <p:spPr>
          <a:xfrm>
            <a:off x="3764280" y="2895600"/>
            <a:ext cx="274320" cy="27432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4343400" y="2819400"/>
            <a:ext cx="4577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لذا میزان اشتغال افزایش میابد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800600" y="3453825"/>
            <a:ext cx="4167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تولید و سرمایه گذاری افزایش میابد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543772" y="4049984"/>
            <a:ext cx="4447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ذخیره سرمایه دوره بعد افزایش میابد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800600" y="4648200"/>
            <a:ext cx="4167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تولید و درآمد دوره بعد افزایش میابد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057400" y="5257800"/>
            <a:ext cx="68493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شرط لازم برای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indeterminacy</a:t>
            </a: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 </a:t>
            </a:r>
          </a:p>
          <a:p>
            <a:pPr algn="r" rtl="1"/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در مدل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Benhabib &amp; Farmer</a:t>
            </a:r>
            <a:r>
              <a:rPr lang="fa-I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                                     </a:t>
            </a: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مثبت بودن شیب منحنی تقاضای نیروی کار است 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708914" y="5305647"/>
            <a:ext cx="4358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inconsistent with expectations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620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"/>
                            </p:stCondLst>
                            <p:childTnLst>
                              <p:par>
                                <p:cTn id="74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-0.02219 L 3.33333E-6 -0.07211 " pathEditMode="relative" rAng="0" ptsTypes="AA">
                                      <p:cBhvr>
                                        <p:cTn id="83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-24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2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5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5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4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9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50"/>
                            </p:stCondLst>
                            <p:childTnLst>
                              <p:par>
                                <p:cTn id="18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3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2" grpId="0"/>
      <p:bldP spid="44" grpId="0"/>
      <p:bldP spid="44" grpId="1"/>
      <p:bldP spid="48" grpId="0"/>
      <p:bldP spid="48" grpId="1"/>
      <p:bldP spid="51" grpId="0"/>
      <p:bldP spid="51" grpId="1"/>
      <p:bldP spid="52" grpId="0"/>
      <p:bldP spid="53" grpId="0"/>
      <p:bldP spid="53" grpId="1"/>
      <p:bldP spid="54" grpId="0"/>
      <p:bldP spid="55" grpId="0"/>
      <p:bldP spid="56" grpId="0"/>
      <p:bldP spid="57" grpId="0"/>
      <p:bldP spid="57" grpId="1"/>
      <p:bldP spid="61" grpId="0" animBg="1"/>
      <p:bldP spid="61" grpId="1" animBg="1"/>
      <p:bldP spid="62" grpId="0"/>
      <p:bldP spid="62" grpId="1"/>
      <p:bldP spid="63" grpId="0"/>
      <p:bldP spid="63" grpId="1"/>
      <p:bldP spid="64" grpId="0"/>
      <p:bldP spid="64" grpId="1"/>
      <p:bldP spid="74" grpId="0" animBg="1"/>
      <p:bldP spid="76" grpId="0"/>
      <p:bldP spid="77" grpId="0" animBg="1"/>
      <p:bldP spid="78" grpId="0"/>
      <p:bldP spid="79" grpId="0"/>
      <p:bldP spid="80" grpId="0"/>
      <p:bldP spid="81" grpId="0"/>
      <p:bldP spid="82" grpId="0"/>
      <p:bldP spid="83" grpId="0"/>
      <p:bldP spid="83" grpId="1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0B15E7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  <a:cs typeface="Segoe UI" panose="020B0502040204020203" pitchFamily="34" charset="0"/>
              </a:rPr>
              <a:t> Solving The Model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28353" y="1079212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توضیح شرط لازم برای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indeterminacy</a:t>
            </a: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 با استفاده از بازار کار :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0" y="1777425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شیب منحنی تقاضای نیروی کار در چه شرایطی مثبت است؟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475108" y="3352800"/>
            <a:ext cx="24881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در مدل ساده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RBC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-1905000" y="3896548"/>
                <a:ext cx="7620000" cy="649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𝑦</m:t>
                          </m:r>
                        </m:e>
                        <m:sub>
                          <m: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𝑡</m:t>
                          </m:r>
                        </m:sub>
                      </m:sSub>
                      <m:r>
                        <a:rPr lang="en-US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A</m:t>
                          </m:r>
                        </m:e>
                        <m:sub>
                          <m: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𝑡</m:t>
                          </m:r>
                        </m:sub>
                      </m:sSub>
                      <m:r>
                        <a:rPr lang="en-US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36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36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𝑡</m:t>
                              </m:r>
                            </m:sub>
                          </m:sSub>
                        </m:e>
                        <m:sup>
                          <m: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𝛼</m:t>
                          </m:r>
                        </m:sup>
                      </m:sSup>
                      <m:r>
                        <a:rPr lang="en-US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36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36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𝑡</m:t>
                              </m:r>
                            </m:sub>
                          </m:sSub>
                        </m:e>
                        <m:sup>
                          <m: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1</m:t>
                          </m:r>
                          <m: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−</m:t>
                          </m:r>
                          <m: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𝛼</m:t>
                          </m:r>
                        </m:sup>
                      </m:sSup>
                    </m:oMath>
                  </m:oMathPara>
                </a14:m>
                <a:endParaRPr lang="en-US" sz="40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05000" y="3896548"/>
                <a:ext cx="7620000" cy="64921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/>
          <p:cNvSpPr txBox="1"/>
          <p:nvPr/>
        </p:nvSpPr>
        <p:spPr>
          <a:xfrm>
            <a:off x="-100917" y="2557573"/>
            <a:ext cx="3279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منحنی تقاضای نیروی کار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3178342" y="2362200"/>
                <a:ext cx="2395977" cy="975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⟶</a:t>
                </a:r>
                <a:r>
                  <a:rPr lang="fa-IR" sz="3600" b="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𝑤</m:t>
                    </m:r>
                    <m:r>
                      <a:rPr lang="en-US" sz="3600" b="0" i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endParaRPr lang="en-US" sz="3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342" y="2362200"/>
                <a:ext cx="2395977" cy="975523"/>
              </a:xfrm>
              <a:prstGeom prst="rect">
                <a:avLst/>
              </a:prstGeom>
              <a:blipFill rotWithShape="1">
                <a:blip r:embed="rId3"/>
                <a:stretch>
                  <a:fillRect l="-7888" b="-6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8761" y="4698802"/>
                <a:ext cx="5696239" cy="6725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⟾</a:t>
                </a:r>
                <a:r>
                  <a:rPr lang="fa-IR" sz="3600" b="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𝑤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6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A</m:t>
                        </m:r>
                      </m:e>
                      <m:sub>
                        <m:r>
                          <a:rPr lang="en-US" sz="36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𝑡</m:t>
                        </m:r>
                      </m:sub>
                    </m:sSub>
                    <m:r>
                      <a:rPr lang="en-US" sz="36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Segoe UI" panose="020B0502040204020203" pitchFamily="34" charset="0"/>
                      </a:rPr>
                      <m:t> </m:t>
                    </m:r>
                    <m:sSup>
                      <m:sSupPr>
                        <m:ctrlPr>
                          <a:rPr lang="en-US" sz="36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36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Segoe UI" panose="020B0502040204020203" pitchFamily="34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36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Segoe UI" panose="020B0502040204020203" pitchFamily="34" charset="0"/>
                              </a:rPr>
                              <m:t>𝑡</m:t>
                            </m:r>
                          </m:sub>
                        </m:sSub>
                      </m:e>
                      <m:sup>
                        <m:r>
                          <a:rPr lang="en-US" sz="36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𝛼</m:t>
                        </m:r>
                      </m:sup>
                    </m:sSup>
                    <m:r>
                      <a:rPr lang="en-US" sz="36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Segoe UI" panose="020B0502040204020203" pitchFamily="34" charset="0"/>
                      </a:rPr>
                      <m:t> </m:t>
                    </m:r>
                    <m:sSup>
                      <m:sSupPr>
                        <m:ctrlPr>
                          <a:rPr lang="en-US" sz="36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36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36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Segoe UI" panose="020B05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cs typeface="Segoe UI" panose="020B0502040204020203" pitchFamily="34" charset="0"/>
                                  </a:rPr>
                                  <m:t>1</m:t>
                                </m:r>
                                <m:r>
                                  <a:rPr lang="en-US" sz="36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cs typeface="Segoe UI" panose="020B0502040204020203" pitchFamily="34" charset="0"/>
                                  </a:rPr>
                                  <m:t>−</m:t>
                                </m:r>
                                <m:r>
                                  <a:rPr lang="en-US" sz="36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  <a:cs typeface="Segoe UI" panose="020B0502040204020203" pitchFamily="34" charset="0"/>
                                  </a:rPr>
                                  <m:t>𝛼</m:t>
                                </m:r>
                              </m:e>
                            </m:d>
                            <m:r>
                              <a:rPr lang="en-US" sz="36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  <a:cs typeface="Segoe UI" panose="020B0502040204020203" pitchFamily="34" charset="0"/>
                              </a:rPr>
                              <m:t> </m:t>
                            </m:r>
                            <m:r>
                              <a:rPr lang="en-US" sz="36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Segoe UI" panose="020B0502040204020203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36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Segoe UI" panose="020B0502040204020203" pitchFamily="34" charset="0"/>
                              </a:rPr>
                              <m:t>𝑡</m:t>
                            </m:r>
                          </m:sub>
                        </m:sSub>
                      </m:e>
                      <m:sup>
                        <m:r>
                          <a:rPr lang="en-US" sz="36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−</m:t>
                        </m:r>
                        <m:r>
                          <a:rPr lang="en-US" sz="36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𝛼</m:t>
                        </m:r>
                      </m:sup>
                    </m:sSup>
                  </m:oMath>
                </a14:m>
                <a:endParaRPr lang="en-US" sz="3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1" y="4698802"/>
                <a:ext cx="5696239" cy="672556"/>
              </a:xfrm>
              <a:prstGeom prst="rect">
                <a:avLst/>
              </a:prstGeom>
              <a:blipFill rotWithShape="1">
                <a:blip r:embed="rId4"/>
                <a:stretch>
                  <a:fillRect l="-3422" t="-12727" b="-3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5029200" y="4648200"/>
            <a:ext cx="609600" cy="4219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-76200" y="5587425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شیب منحنی تقاضای نیروی کار نمیتواند مثبت باشد </a:t>
            </a:r>
          </a:p>
        </p:txBody>
      </p:sp>
      <p:sp>
        <p:nvSpPr>
          <p:cNvPr id="70" name="Rectangle 69"/>
          <p:cNvSpPr/>
          <p:nvPr/>
        </p:nvSpPr>
        <p:spPr>
          <a:xfrm>
            <a:off x="5057510" y="3352800"/>
            <a:ext cx="39340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در مدل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Benhabib &amp; Farmer</a:t>
            </a:r>
            <a:r>
              <a:rPr lang="fa-I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-838200" y="3810000"/>
                <a:ext cx="7620000" cy="718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𝑦</m:t>
                          </m:r>
                        </m:e>
                        <m:sub>
                          <m: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𝑡</m:t>
                          </m:r>
                        </m:sub>
                      </m:sSub>
                      <m:r>
                        <a:rPr lang="en-US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A</m:t>
                          </m:r>
                        </m:e>
                        <m:sub>
                          <m: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𝑡</m:t>
                          </m:r>
                        </m:sub>
                      </m:sSub>
                      <m:r>
                        <a:rPr lang="en-US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36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36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𝑡</m:t>
                              </m:r>
                            </m:sub>
                          </m:sSub>
                        </m:e>
                        <m:sup>
                          <m: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𝛼</m:t>
                          </m:r>
                          <m:r>
                            <a:rPr lang="fa-IR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(</m:t>
                          </m:r>
                          <m:r>
                            <a:rPr lang="fa-IR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1</m:t>
                          </m:r>
                          <m:r>
                            <a:rPr lang="fa-IR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+</m:t>
                          </m:r>
                          <m:r>
                            <a:rPr lang="fa-IR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  <a:cs typeface="Segoe UI" panose="020B0502040204020203" pitchFamily="34" charset="0"/>
                            </a:rPr>
                            <m:t>𝜂</m:t>
                          </m:r>
                          <m:r>
                            <a:rPr lang="fa-IR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  <a:cs typeface="Segoe UI" panose="020B0502040204020203" pitchFamily="34" charset="0"/>
                            </a:rPr>
                            <m:t>)</m:t>
                          </m:r>
                        </m:sup>
                      </m:sSup>
                      <m:r>
                        <a:rPr lang="en-US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36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36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𝑡</m:t>
                              </m:r>
                            </m:sub>
                          </m:sSub>
                        </m:e>
                        <m:sup>
                          <m:r>
                            <a:rPr lang="fa-IR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(</m:t>
                          </m:r>
                          <m: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1</m:t>
                          </m:r>
                          <m: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−</m:t>
                          </m:r>
                          <m: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𝛼</m:t>
                          </m:r>
                          <m:r>
                            <a:rPr lang="fa-IR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)(</m:t>
                          </m:r>
                          <m:r>
                            <a:rPr lang="fa-IR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1</m:t>
                          </m:r>
                          <m:r>
                            <a:rPr lang="fa-IR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+</m:t>
                          </m:r>
                          <m:r>
                            <a:rPr lang="fa-IR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  <a:cs typeface="Segoe UI" panose="020B0502040204020203" pitchFamily="34" charset="0"/>
                            </a:rPr>
                            <m:t>𝜂</m:t>
                          </m:r>
                          <m:r>
                            <a:rPr lang="fa-IR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  <a:cs typeface="Segoe UI" panose="020B0502040204020203" pitchFamily="34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40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38200" y="3810000"/>
                <a:ext cx="7620000" cy="71897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-25012" y="4648200"/>
                <a:ext cx="9473812" cy="7198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300" b="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⟾</a:t>
                </a:r>
                <a:r>
                  <a:rPr lang="fa-IR" sz="3300" b="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3300" b="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𝑤</m:t>
                    </m:r>
                    <m:r>
                      <a:rPr lang="en-US" sz="3300" b="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3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3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A</m:t>
                        </m:r>
                      </m:e>
                      <m:sub>
                        <m:r>
                          <a:rPr lang="en-US" sz="33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𝑡</m:t>
                        </m:r>
                      </m:sub>
                    </m:sSub>
                    <m:r>
                      <a:rPr lang="en-US" sz="33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Segoe UI" panose="020B0502040204020203" pitchFamily="34" charset="0"/>
                      </a:rPr>
                      <m:t> </m:t>
                    </m:r>
                    <m:sSup>
                      <m:sSupPr>
                        <m:ctrlPr>
                          <a:rPr lang="en-US" sz="33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33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33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Segoe UI" panose="020B0502040204020203" pitchFamily="34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33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Segoe UI" panose="020B0502040204020203" pitchFamily="34" charset="0"/>
                              </a:rPr>
                              <m:t>𝑡</m:t>
                            </m:r>
                          </m:sub>
                        </m:sSub>
                      </m:e>
                      <m:sup>
                        <m:r>
                          <a:rPr lang="en-US" sz="33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𝛼</m:t>
                        </m:r>
                        <m:r>
                          <a:rPr lang="en-US" sz="33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(</m:t>
                        </m:r>
                        <m:r>
                          <a:rPr lang="en-US" sz="33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1</m:t>
                        </m:r>
                        <m:r>
                          <a:rPr lang="en-US" sz="33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+</m:t>
                        </m:r>
                        <m:r>
                          <a:rPr lang="en-US" sz="33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Segoe UI" panose="020B0502040204020203" pitchFamily="34" charset="0"/>
                          </a:rPr>
                          <m:t>𝜂</m:t>
                        </m:r>
                        <m:r>
                          <a:rPr lang="en-US" sz="33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Segoe UI" panose="020B0502040204020203" pitchFamily="34" charset="0"/>
                          </a:rPr>
                          <m:t>)</m:t>
                        </m:r>
                      </m:sup>
                    </m:sSup>
                    <m:r>
                      <a:rPr lang="en-US" sz="33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Segoe UI" panose="020B0502040204020203" pitchFamily="34" charset="0"/>
                      </a:rPr>
                      <m:t> </m:t>
                    </m:r>
                    <m:sSup>
                      <m:sSupPr>
                        <m:ctrlPr>
                          <a:rPr lang="en-US" sz="33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33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33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Segoe UI" panose="020B05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33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cs typeface="Segoe UI" panose="020B0502040204020203" pitchFamily="34" charset="0"/>
                                  </a:rPr>
                                  <m:t>1</m:t>
                                </m:r>
                                <m:r>
                                  <a:rPr lang="en-US" sz="33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cs typeface="Segoe UI" panose="020B0502040204020203" pitchFamily="34" charset="0"/>
                                  </a:rPr>
                                  <m:t>−</m:t>
                                </m:r>
                                <m:r>
                                  <a:rPr lang="en-US" sz="33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  <a:cs typeface="Segoe UI" panose="020B0502040204020203" pitchFamily="34" charset="0"/>
                                  </a:rPr>
                                  <m:t>𝛼</m:t>
                                </m:r>
                              </m:e>
                            </m:d>
                            <m:r>
                              <a:rPr lang="en-US" sz="33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  <a:cs typeface="Segoe UI" panose="020B0502040204020203" pitchFamily="34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fa-IR" sz="33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/>
                                    <a:cs typeface="Segoe UI" panose="020B05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fa-IR" sz="33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  <a:cs typeface="Segoe UI" panose="020B0502040204020203" pitchFamily="34" charset="0"/>
                                  </a:rPr>
                                  <m:t>1</m:t>
                                </m:r>
                                <m:r>
                                  <a:rPr lang="fa-IR" sz="33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  <a:cs typeface="Segoe UI" panose="020B0502040204020203" pitchFamily="34" charset="0"/>
                                  </a:rPr>
                                  <m:t>+</m:t>
                                </m:r>
                                <m:r>
                                  <a:rPr lang="fa-IR" sz="33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  <a:cs typeface="Segoe UI" panose="020B0502040204020203" pitchFamily="34" charset="0"/>
                                  </a:rPr>
                                  <m:t>𝜂</m:t>
                                </m:r>
                              </m:e>
                            </m:d>
                            <m:r>
                              <a:rPr lang="fa-IR" sz="33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  <a:cs typeface="Segoe UI" panose="020B0502040204020203" pitchFamily="34" charset="0"/>
                              </a:rPr>
                              <m:t> </m:t>
                            </m:r>
                            <m:r>
                              <a:rPr lang="en-US" sz="33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Segoe UI" panose="020B0502040204020203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33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Segoe UI" panose="020B0502040204020203" pitchFamily="34" charset="0"/>
                              </a:rPr>
                              <m:t>𝑡</m:t>
                            </m:r>
                          </m:sub>
                        </m:sSub>
                      </m:e>
                      <m:sup>
                        <m:d>
                          <m:dPr>
                            <m:ctrlPr>
                              <a:rPr lang="fa-IR" sz="33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dPr>
                          <m:e>
                            <m:r>
                              <a:rPr lang="fa-IR" sz="33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Segoe UI" panose="020B0502040204020203" pitchFamily="34" charset="0"/>
                              </a:rPr>
                              <m:t>1</m:t>
                            </m:r>
                            <m:r>
                              <a:rPr lang="en-US" sz="33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Segoe UI" panose="020B0502040204020203" pitchFamily="34" charset="0"/>
                              </a:rPr>
                              <m:t>−</m:t>
                            </m:r>
                            <m:r>
                              <a:rPr lang="en-US" sz="33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Segoe UI" panose="020B0502040204020203" pitchFamily="34" charset="0"/>
                              </a:rPr>
                              <m:t>𝛼</m:t>
                            </m:r>
                          </m:e>
                        </m:d>
                        <m:d>
                          <m:dPr>
                            <m:ctrlPr>
                              <a:rPr lang="fa-IR" sz="33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dPr>
                          <m:e>
                            <m:r>
                              <a:rPr lang="fa-IR" sz="33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Segoe UI" panose="020B0502040204020203" pitchFamily="34" charset="0"/>
                              </a:rPr>
                              <m:t>1</m:t>
                            </m:r>
                            <m:r>
                              <a:rPr lang="fa-IR" sz="33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Segoe UI" panose="020B0502040204020203" pitchFamily="34" charset="0"/>
                              </a:rPr>
                              <m:t>+</m:t>
                            </m:r>
                            <m:r>
                              <a:rPr lang="fa-IR" sz="33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  <a:cs typeface="Segoe UI" panose="020B0502040204020203" pitchFamily="34" charset="0"/>
                              </a:rPr>
                              <m:t>𝜂</m:t>
                            </m:r>
                          </m:e>
                        </m:d>
                        <m:r>
                          <a:rPr lang="fa-IR" sz="33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Segoe UI" panose="020B0502040204020203" pitchFamily="34" charset="0"/>
                          </a:rPr>
                          <m:t>−</m:t>
                        </m:r>
                        <m:r>
                          <a:rPr lang="fa-IR" sz="33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Segoe UI" panose="020B0502040204020203" pitchFamily="34" charset="0"/>
                          </a:rPr>
                          <m:t>1</m:t>
                        </m:r>
                      </m:sup>
                    </m:sSup>
                  </m:oMath>
                </a14:m>
                <a:endParaRPr lang="en-US" sz="33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012" y="4648200"/>
                <a:ext cx="9473812" cy="719877"/>
              </a:xfrm>
              <a:prstGeom prst="rect">
                <a:avLst/>
              </a:prstGeom>
              <a:blipFill rotWithShape="1">
                <a:blip r:embed="rId6"/>
                <a:stretch>
                  <a:fillRect l="-1802" t="-1695" b="-29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Rectangle 72"/>
          <p:cNvSpPr/>
          <p:nvPr/>
        </p:nvSpPr>
        <p:spPr>
          <a:xfrm>
            <a:off x="6811027" y="4648200"/>
            <a:ext cx="2209800" cy="421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-76200" y="5536049"/>
                <a:ext cx="401622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a-IR" sz="36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a-IR" sz="36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1</m:t>
                          </m:r>
                          <m:r>
                            <a:rPr lang="fa-IR" sz="36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−</m:t>
                          </m:r>
                          <m:r>
                            <a:rPr lang="fa-IR" sz="36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d>
                      <m:d>
                        <m:dPr>
                          <m:ctrlPr>
                            <a:rPr lang="fa-IR" sz="36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fa-IR" sz="36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1</m:t>
                          </m:r>
                          <m:r>
                            <a:rPr lang="fa-IR" sz="36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fa-IR" sz="36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𝜂</m:t>
                          </m:r>
                        </m:e>
                      </m:d>
                      <m:r>
                        <a:rPr lang="fa-IR" sz="36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fa-IR" sz="36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00" y="5536049"/>
                <a:ext cx="4016228" cy="6463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Connector 82"/>
          <p:cNvCxnSpPr/>
          <p:nvPr/>
        </p:nvCxnSpPr>
        <p:spPr>
          <a:xfrm>
            <a:off x="76200" y="6096000"/>
            <a:ext cx="1463040" cy="1"/>
          </a:xfrm>
          <a:prstGeom prst="line">
            <a:avLst/>
          </a:prstGeom>
          <a:ln w="34925" cmpd="tri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381000" y="6106180"/>
                <a:ext cx="8342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6106180"/>
                <a:ext cx="834267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3966333" y="5648980"/>
                <a:ext cx="8342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fa-IR" sz="28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6333" y="5648980"/>
                <a:ext cx="834267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>
              <a:xfrm>
                <a:off x="4876800" y="5562600"/>
                <a:ext cx="90441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Segoe UI" panose="020B0502040204020203" pitchFamily="34" charset="0"/>
                        </a:rPr>
                        <m:t>⟾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5562600"/>
                <a:ext cx="904414" cy="70788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TextBox 86"/>
          <p:cNvSpPr txBox="1"/>
          <p:nvPr/>
        </p:nvSpPr>
        <p:spPr>
          <a:xfrm>
            <a:off x="5482409" y="5562600"/>
            <a:ext cx="37094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  <a:cs typeface="B Mitra" panose="00000400000000000000" pitchFamily="2" charset="-78"/>
              </a:rPr>
              <a:t>𝜂</a:t>
            </a:r>
            <a:r>
              <a:rPr lang="fa-I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  <a:cs typeface="B Mitra" panose="00000400000000000000" pitchFamily="2" charset="-78"/>
              </a:rPr>
              <a:t> باید به میزان قابل توجهی</a:t>
            </a:r>
          </a:p>
          <a:p>
            <a:pPr algn="ctr" rtl="1"/>
            <a:r>
              <a:rPr lang="fa-I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  <a:cs typeface="B Mitra" panose="00000400000000000000" pitchFamily="2" charset="-78"/>
              </a:rPr>
              <a:t> بزرگتر از صفر باشد 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3475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5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"/>
                            </p:stCondLst>
                            <p:childTnLst>
                              <p:par>
                                <p:cTn id="9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"/>
                            </p:stCondLst>
                            <p:childTnLst>
                              <p:par>
                                <p:cTn id="10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3" grpId="0"/>
      <p:bldP spid="43" grpId="1"/>
      <p:bldP spid="47" grpId="0" build="allAtOnce"/>
      <p:bldP spid="50" grpId="0"/>
      <p:bldP spid="58" grpId="0"/>
      <p:bldP spid="59" grpId="0"/>
      <p:bldP spid="59" grpId="1"/>
      <p:bldP spid="5" grpId="0" animBg="1"/>
      <p:bldP spid="5" grpId="1" animBg="1"/>
      <p:bldP spid="66" grpId="0"/>
      <p:bldP spid="66" grpId="1"/>
      <p:bldP spid="70" grpId="0"/>
      <p:bldP spid="72" grpId="0"/>
      <p:bldP spid="73" grpId="0" animBg="1"/>
      <p:bldP spid="75" grpId="0"/>
      <p:bldP spid="84" grpId="0"/>
      <p:bldP spid="85" grpId="0"/>
      <p:bldP spid="86" grpId="0"/>
      <p:bldP spid="8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0B15E7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  <a:cs typeface="Segoe UI" panose="020B0502040204020203" pitchFamily="34" charset="0"/>
              </a:rPr>
              <a:t>Introduction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5E2FE6F-5EBB-1D47-B533-F14E8F75D0C0}"/>
              </a:ext>
            </a:extLst>
          </p:cNvPr>
          <p:cNvSpPr txBox="1"/>
          <p:nvPr/>
        </p:nvSpPr>
        <p:spPr>
          <a:xfrm>
            <a:off x="228600" y="911959"/>
            <a:ext cx="86868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مدلهای ساده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RBC</a:t>
            </a: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 برای اینکه قادر به توضیح خصوصیات ادوار تجاری باشند، به </a:t>
            </a:r>
            <a:r>
              <a:rPr lang="fa-I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شوکهای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persistent</a:t>
            </a:r>
            <a:r>
              <a:rPr lang="fa-I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 در </a:t>
            </a:r>
            <a:r>
              <a:rPr lang="fa-IR" sz="2800" dirty="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B Mitra" pitchFamily="2" charset="-78"/>
                <a:cs typeface="B Mitra" pitchFamily="2" charset="-78"/>
              </a:rPr>
              <a:t>بهره­وری </a:t>
            </a:r>
            <a:r>
              <a:rPr lang="fa-I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کل عوامل تولید </a:t>
            </a: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متکی هستند که چندان </a:t>
            </a:r>
            <a:r>
              <a:rPr lang="fa-I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با واقعیت سازگار نیست. </a:t>
            </a:r>
          </a:p>
          <a:p>
            <a:pPr algn="just" rtl="1"/>
            <a:endParaRPr lang="fa-I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  <a:p>
            <a:pPr algn="just" rtl="1"/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مطالعاتی نظیر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Burnside &amp; Eichenbaum (1996)</a:t>
            </a: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 </a:t>
            </a: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و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DeJong et al. (1993)</a:t>
            </a: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  </a:t>
            </a: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نشان میدهند که لحاظ متغیر </a:t>
            </a:r>
            <a:r>
              <a:rPr lang="fa-I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میزان استفاده از سرمایه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(capacity utilization)</a:t>
            </a: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 </a:t>
            </a: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در مدل، اثر شوکهای تکنولوژیک را تشدید میکند.</a:t>
            </a:r>
          </a:p>
          <a:p>
            <a:pPr algn="just" rtl="1"/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آیا مدل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RBC</a:t>
            </a: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 بسط یافته با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capacity utilization</a:t>
            </a: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  </a:t>
            </a: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قادر به حل اشکال فوق خواهد بود؟</a:t>
            </a:r>
          </a:p>
          <a:p>
            <a:pPr algn="just" rtl="1"/>
            <a:endParaRPr lang="fa-I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  <a:p>
            <a:pPr algn="just" rtl="1"/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مسئله این است که در این مدلها،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capacity utilization</a:t>
            </a: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  </a:t>
            </a: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اگرچه شدت انتشار را افزایش میدهد، اما بدلیل </a:t>
            </a:r>
            <a:r>
              <a:rPr lang="fa-I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بازدهی ثابت به مقیاس عوامل تولید</a:t>
            </a: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، خود یک منبع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Fundamental</a:t>
            </a: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  </a:t>
            </a: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در مکانیزم</a:t>
            </a: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 </a:t>
            </a: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انتشار نیست.</a:t>
            </a:r>
          </a:p>
          <a:p>
            <a:pPr algn="just" rtl="1"/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لذا این مدلها برای توضیح خصوصیات ادوار تجاری، کماکان بر شوکهای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persistent</a:t>
            </a: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 </a:t>
            </a:r>
            <a:r>
              <a:rPr lang="fa-IR" sz="28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B Mitra" pitchFamily="2" charset="-78"/>
                <a:cs typeface="B Mitra" pitchFamily="2" charset="-78"/>
              </a:rPr>
              <a:t>تکنولوژی </a:t>
            </a: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متکی هستند.   </a:t>
            </a:r>
            <a:endParaRPr lang="en-US" sz="2800" dirty="0">
              <a:latin typeface="B Mitra" pitchFamily="2" charset="-78"/>
              <a:cs typeface="B Mitra" pitchFamily="2" charset="-78"/>
            </a:endParaRPr>
          </a:p>
          <a:p>
            <a:pPr algn="just" rtl="1"/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98C898A3-DB00-5A41-94E3-4E23151A9F8F}"/>
              </a:ext>
            </a:extLst>
          </p:cNvPr>
          <p:cNvCxnSpPr>
            <a:cxnSpLocks/>
          </p:cNvCxnSpPr>
          <p:nvPr/>
        </p:nvCxnSpPr>
        <p:spPr>
          <a:xfrm>
            <a:off x="304800" y="4953000"/>
            <a:ext cx="2209800" cy="0"/>
          </a:xfrm>
          <a:prstGeom prst="line">
            <a:avLst/>
          </a:prstGeom>
          <a:ln w="41275" cmpd="dbl">
            <a:solidFill>
              <a:srgbClr val="0B15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8BD5AD30-0F32-CC4A-B55D-2E85EAA9D872}"/>
              </a:ext>
            </a:extLst>
          </p:cNvPr>
          <p:cNvCxnSpPr>
            <a:cxnSpLocks/>
          </p:cNvCxnSpPr>
          <p:nvPr/>
        </p:nvCxnSpPr>
        <p:spPr>
          <a:xfrm>
            <a:off x="8229600" y="5410200"/>
            <a:ext cx="609600" cy="0"/>
          </a:xfrm>
          <a:prstGeom prst="line">
            <a:avLst/>
          </a:prstGeom>
          <a:ln w="41275" cmpd="dbl">
            <a:solidFill>
              <a:srgbClr val="0B15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0933094E-1794-3140-9DCA-BFD443A86DA0}"/>
              </a:ext>
            </a:extLst>
          </p:cNvPr>
          <p:cNvCxnSpPr>
            <a:cxnSpLocks/>
          </p:cNvCxnSpPr>
          <p:nvPr/>
        </p:nvCxnSpPr>
        <p:spPr>
          <a:xfrm>
            <a:off x="304800" y="5410200"/>
            <a:ext cx="3200400" cy="0"/>
          </a:xfrm>
          <a:prstGeom prst="line">
            <a:avLst/>
          </a:prstGeom>
          <a:ln w="41275" cmpd="dbl">
            <a:solidFill>
              <a:srgbClr val="0B15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EB29A7B3-E5E2-2548-8050-F57AC01A40F5}"/>
              </a:ext>
            </a:extLst>
          </p:cNvPr>
          <p:cNvCxnSpPr>
            <a:cxnSpLocks/>
          </p:cNvCxnSpPr>
          <p:nvPr/>
        </p:nvCxnSpPr>
        <p:spPr>
          <a:xfrm>
            <a:off x="6781800" y="5791200"/>
            <a:ext cx="2057400" cy="0"/>
          </a:xfrm>
          <a:prstGeom prst="line">
            <a:avLst/>
          </a:prstGeom>
          <a:ln w="41275" cmpd="dbl">
            <a:solidFill>
              <a:srgbClr val="0B15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401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0B15E7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  <a:cs typeface="Segoe UI" panose="020B0502040204020203" pitchFamily="34" charset="0"/>
              </a:rPr>
              <a:t> Implications of The Model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28353" y="1079212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توضیح شرط لازم برای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indeterminacy</a:t>
            </a: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 با استفاده از بازار کار : 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762000" y="5791200"/>
            <a:ext cx="4114800" cy="0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762000" y="2514600"/>
            <a:ext cx="0" cy="3276601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62000" y="2743200"/>
            <a:ext cx="3345348" cy="2743200"/>
          </a:xfrm>
          <a:prstGeom prst="line">
            <a:avLst/>
          </a:prstGeom>
          <a:ln w="34925">
            <a:solidFill>
              <a:srgbClr val="0B15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762000" y="3124200"/>
            <a:ext cx="3810001" cy="220980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468880" y="4145280"/>
            <a:ext cx="274320" cy="27432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76200" y="1663987"/>
            <a:ext cx="8904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فرض کنید که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representative agent</a:t>
            </a:r>
            <a:r>
              <a:rPr lang="fa-I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 </a:t>
            </a: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بدلیل انتظارات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 </a:t>
            </a: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مثبت نسبت به آینده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343400" y="2819400"/>
            <a:ext cx="4577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لذا میزان اشتغال کاهش میابد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823636" y="2234625"/>
            <a:ext cx="4167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مصرف جاری خود را افزایش میدهد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0" y="2209800"/>
                <a:ext cx="69339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𝑤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209800"/>
                <a:ext cx="693395" cy="70788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107348" y="5715000"/>
                <a:ext cx="14552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7348" y="5715000"/>
                <a:ext cx="1455252" cy="7078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038600" y="2667000"/>
                <a:ext cx="145525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2667000"/>
                <a:ext cx="1455252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505200" y="5309206"/>
                <a:ext cx="145525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B15E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en-US" sz="4000" dirty="0">
                  <a:solidFill>
                    <a:srgbClr val="0B15E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5309206"/>
                <a:ext cx="1455252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Connector 59"/>
          <p:cNvCxnSpPr/>
          <p:nvPr/>
        </p:nvCxnSpPr>
        <p:spPr>
          <a:xfrm flipH="1">
            <a:off x="761999" y="2667000"/>
            <a:ext cx="3810001" cy="2209800"/>
          </a:xfrm>
          <a:prstGeom prst="line">
            <a:avLst/>
          </a:prstGeom>
          <a:ln w="3492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2133600" y="3840480"/>
            <a:ext cx="274320" cy="27432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4857306" y="4038600"/>
            <a:ext cx="4167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ذخیره سرمایه دوره بعد کاهش میابد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800600" y="4673025"/>
            <a:ext cx="4167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تولید و درآمد دوره بعد کاهش میابد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346697" y="2209800"/>
            <a:ext cx="3387103" cy="0"/>
          </a:xfrm>
          <a:prstGeom prst="line">
            <a:avLst/>
          </a:prstGeom>
          <a:ln w="34925" cmpd="tri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5029200" y="6477000"/>
            <a:ext cx="3931920" cy="0"/>
          </a:xfrm>
          <a:prstGeom prst="line">
            <a:avLst/>
          </a:prstGeom>
          <a:ln w="34925" cmpd="tri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4800600" y="3429000"/>
            <a:ext cx="4167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تولید و سرمایه گذاری افزایش میابد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124200" y="3377625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اما میزان استفاده از سرمایه فورا</a:t>
            </a:r>
            <a:r>
              <a:rPr lang="fa-I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 ا</a:t>
            </a:r>
            <a:r>
              <a:rPr lang="fa-I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فزایش میابد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433083" y="2831812"/>
            <a:ext cx="6558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ذخیره سرمایه فورا افزایش نمیابد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124200" y="396240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لذا تقاضا برای نیروی کار افزایش میابد</a:t>
            </a:r>
            <a:endParaRPr lang="fa-IR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762000" y="2743200"/>
            <a:ext cx="3345348" cy="2743200"/>
          </a:xfrm>
          <a:prstGeom prst="line">
            <a:avLst/>
          </a:prstGeom>
          <a:ln w="34925">
            <a:solidFill>
              <a:srgbClr val="0B15E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3048000" y="3307080"/>
            <a:ext cx="274320" cy="27432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2438400" y="4520625"/>
            <a:ext cx="6558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اشتغال افزایش میابد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823636" y="5029200"/>
            <a:ext cx="4167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تولید و سرمایه گذاری افزایش میابد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572000" y="5486400"/>
            <a:ext cx="4447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ذخیره سرمایه دوره بعد افزایش میابد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876800" y="5943600"/>
            <a:ext cx="4167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تولید و درآمد دوره بعد افزایش میابد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09663" y="6172200"/>
            <a:ext cx="4386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Self-fulfilling expectations</a:t>
            </a:r>
            <a:endParaRPr lang="en-US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370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6.49411E-7 L 0.09323 -0.08875 " pathEditMode="relative" rAng="0" ptsTypes="AA">
                                      <p:cBhvr>
                                        <p:cTn id="31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" y="-44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04137E-6 L 0.10174 -0.07973 " pathEditMode="relative" rAng="0" ptsTypes="AA">
                                      <p:cBhvr>
                                        <p:cTn id="35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7" y="-39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"/>
                            </p:stCondLst>
                            <p:childTnLst>
                              <p:par>
                                <p:cTn id="6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7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61" grpId="0" animBg="1"/>
      <p:bldP spid="61" grpId="1" animBg="1"/>
      <p:bldP spid="63" grpId="0"/>
      <p:bldP spid="64" grpId="0"/>
      <p:bldP spid="79" grpId="0"/>
      <p:bldP spid="40" grpId="0"/>
      <p:bldP spid="41" grpId="0"/>
      <p:bldP spid="43" grpId="0"/>
      <p:bldP spid="50" grpId="0" animBg="1"/>
      <p:bldP spid="58" grpId="0"/>
      <p:bldP spid="59" grpId="0"/>
      <p:bldP spid="66" grpId="0"/>
      <p:bldP spid="68" grpId="0"/>
      <p:bldP spid="7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0B15E7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  <a:cs typeface="Segoe UI" panose="020B0502040204020203" pitchFamily="34" charset="0"/>
              </a:rPr>
              <a:t> Implications of The Model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28353" y="1079212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توضیح شرط لازم برای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indeterminacy</a:t>
            </a: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 با استفاده از بازار کار : </a:t>
            </a:r>
          </a:p>
        </p:txBody>
      </p:sp>
      <p:sp>
        <p:nvSpPr>
          <p:cNvPr id="70" name="Rectangle 69"/>
          <p:cNvSpPr/>
          <p:nvPr/>
        </p:nvSpPr>
        <p:spPr>
          <a:xfrm>
            <a:off x="4325482" y="1981200"/>
            <a:ext cx="46378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در مدل دارای متغیر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capacity utilization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-22372" y="3657600"/>
                <a:ext cx="9153275" cy="6460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⟾</a:t>
                </a:r>
                <a:r>
                  <a:rPr lang="fa-IR" sz="3000" b="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𝑤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0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0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A</m:t>
                        </m:r>
                      </m:e>
                      <m:sub>
                        <m:r>
                          <a:rPr lang="en-US" sz="30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𝑡</m:t>
                        </m:r>
                      </m:sub>
                    </m:sSub>
                    <m:r>
                      <a:rPr lang="en-US" sz="30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Segoe UI" panose="020B0502040204020203" pitchFamily="34" charset="0"/>
                      </a:rPr>
                      <m:t> </m:t>
                    </m:r>
                    <m:r>
                      <a:rPr lang="en-US" sz="3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Segoe UI" panose="020B0502040204020203" pitchFamily="34" charset="0"/>
                      </a:rPr>
                      <m:t>(</m:t>
                    </m:r>
                    <m:sSub>
                      <m:sSubPr>
                        <m:ctrlPr>
                          <a:rPr lang="en-US" sz="30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30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0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𝑡</m:t>
                        </m:r>
                      </m:sub>
                    </m:sSub>
                    <m:r>
                      <a:rPr lang="en-US" sz="3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Segoe UI" panose="020B0502040204020203" pitchFamily="34" charset="0"/>
                      </a:rPr>
                      <m:t> </m:t>
                    </m:r>
                    <m:sSup>
                      <m:sSupPr>
                        <m:ctrlPr>
                          <a:rPr lang="en-US" sz="30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30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Segoe UI" panose="020B0502040204020203" pitchFamily="34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30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Segoe UI" panose="020B0502040204020203" pitchFamily="34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3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)</m:t>
                        </m:r>
                      </m:e>
                      <m:sup>
                        <m:r>
                          <a:rPr lang="en-US" sz="30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𝛼</m:t>
                        </m:r>
                        <m:r>
                          <a:rPr lang="en-US" sz="3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(</m:t>
                        </m:r>
                        <m:r>
                          <a:rPr lang="en-US" sz="3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1</m:t>
                        </m:r>
                        <m:r>
                          <a:rPr lang="en-US" sz="3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+</m:t>
                        </m:r>
                        <m:r>
                          <a:rPr lang="en-US" sz="3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Segoe UI" panose="020B0502040204020203" pitchFamily="34" charset="0"/>
                          </a:rPr>
                          <m:t>𝜂</m:t>
                        </m:r>
                        <m:r>
                          <a:rPr lang="en-US" sz="3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Segoe UI" panose="020B0502040204020203" pitchFamily="34" charset="0"/>
                          </a:rPr>
                          <m:t>)</m:t>
                        </m:r>
                      </m:sup>
                    </m:sSup>
                    <m:r>
                      <a:rPr lang="en-US" sz="30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Segoe UI" panose="020B0502040204020203" pitchFamily="34" charset="0"/>
                      </a:rPr>
                      <m:t> </m:t>
                    </m:r>
                    <m:sSup>
                      <m:sSupPr>
                        <m:ctrlPr>
                          <a:rPr lang="en-US" sz="30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30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30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Segoe UI" panose="020B05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30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cs typeface="Segoe UI" panose="020B0502040204020203" pitchFamily="34" charset="0"/>
                                  </a:rPr>
                                  <m:t>1</m:t>
                                </m:r>
                                <m:r>
                                  <a:rPr lang="en-US" sz="30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cs typeface="Segoe UI" panose="020B0502040204020203" pitchFamily="34" charset="0"/>
                                  </a:rPr>
                                  <m:t>−</m:t>
                                </m:r>
                                <m:r>
                                  <a:rPr lang="en-US" sz="30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  <a:cs typeface="Segoe UI" panose="020B0502040204020203" pitchFamily="34" charset="0"/>
                                  </a:rPr>
                                  <m:t>𝛼</m:t>
                                </m:r>
                              </m:e>
                            </m:d>
                            <m:r>
                              <a:rPr lang="en-US" sz="30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  <a:cs typeface="Segoe UI" panose="020B0502040204020203" pitchFamily="34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fa-IR" sz="30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/>
                                    <a:cs typeface="Segoe UI" panose="020B05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fa-IR" sz="30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  <a:cs typeface="Segoe UI" panose="020B0502040204020203" pitchFamily="34" charset="0"/>
                                  </a:rPr>
                                  <m:t>1</m:t>
                                </m:r>
                                <m:r>
                                  <a:rPr lang="fa-IR" sz="30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  <a:cs typeface="Segoe UI" panose="020B0502040204020203" pitchFamily="34" charset="0"/>
                                  </a:rPr>
                                  <m:t>+</m:t>
                                </m:r>
                                <m:r>
                                  <a:rPr lang="fa-IR" sz="30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  <a:cs typeface="Segoe UI" panose="020B0502040204020203" pitchFamily="34" charset="0"/>
                                  </a:rPr>
                                  <m:t>𝜂</m:t>
                                </m:r>
                              </m:e>
                            </m:d>
                            <m:r>
                              <a:rPr lang="fa-IR" sz="30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  <a:cs typeface="Segoe UI" panose="020B0502040204020203" pitchFamily="34" charset="0"/>
                              </a:rPr>
                              <m:t> </m:t>
                            </m:r>
                            <m:r>
                              <a:rPr lang="en-US" sz="30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Segoe UI" panose="020B0502040204020203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30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Segoe UI" panose="020B0502040204020203" pitchFamily="34" charset="0"/>
                              </a:rPr>
                              <m:t>𝑡</m:t>
                            </m:r>
                          </m:sub>
                        </m:sSub>
                      </m:e>
                      <m:sup>
                        <m:d>
                          <m:dPr>
                            <m:ctrlPr>
                              <a:rPr lang="fa-IR" sz="30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dPr>
                          <m:e>
                            <m:r>
                              <a:rPr lang="fa-IR" sz="30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Segoe UI" panose="020B0502040204020203" pitchFamily="34" charset="0"/>
                              </a:rPr>
                              <m:t>1</m:t>
                            </m:r>
                            <m:r>
                              <a:rPr lang="en-US" sz="30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Segoe UI" panose="020B0502040204020203" pitchFamily="34" charset="0"/>
                              </a:rPr>
                              <m:t>−</m:t>
                            </m:r>
                            <m:r>
                              <a:rPr lang="en-US" sz="30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Segoe UI" panose="020B0502040204020203" pitchFamily="34" charset="0"/>
                              </a:rPr>
                              <m:t>𝛼</m:t>
                            </m:r>
                          </m:e>
                        </m:d>
                        <m:d>
                          <m:dPr>
                            <m:ctrlPr>
                              <a:rPr lang="fa-IR" sz="30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dPr>
                          <m:e>
                            <m:r>
                              <a:rPr lang="fa-IR" sz="30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Segoe UI" panose="020B0502040204020203" pitchFamily="34" charset="0"/>
                              </a:rPr>
                              <m:t>1</m:t>
                            </m:r>
                            <m:r>
                              <a:rPr lang="fa-IR" sz="30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Segoe UI" panose="020B0502040204020203" pitchFamily="34" charset="0"/>
                              </a:rPr>
                              <m:t>+</m:t>
                            </m:r>
                            <m:r>
                              <a:rPr lang="fa-IR" sz="30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  <a:cs typeface="Segoe UI" panose="020B0502040204020203" pitchFamily="34" charset="0"/>
                              </a:rPr>
                              <m:t>𝜂</m:t>
                            </m:r>
                          </m:e>
                        </m:d>
                        <m:r>
                          <a:rPr lang="fa-IR" sz="3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Segoe UI" panose="020B0502040204020203" pitchFamily="34" charset="0"/>
                          </a:rPr>
                          <m:t>−</m:t>
                        </m:r>
                        <m:r>
                          <a:rPr lang="fa-IR" sz="3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Segoe UI" panose="020B0502040204020203" pitchFamily="34" charset="0"/>
                          </a:rPr>
                          <m:t>1</m:t>
                        </m:r>
                      </m:sup>
                    </m:sSup>
                  </m:oMath>
                </a14:m>
                <a:endParaRPr lang="en-US" sz="3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372" y="3657600"/>
                <a:ext cx="9153275" cy="646074"/>
              </a:xfrm>
              <a:prstGeom prst="rect">
                <a:avLst/>
              </a:prstGeom>
              <a:blipFill rotWithShape="1">
                <a:blip r:embed="rId2"/>
                <a:stretch>
                  <a:fillRect l="-1598" t="-943" b="-3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Rectangle 72"/>
          <p:cNvSpPr/>
          <p:nvPr/>
        </p:nvSpPr>
        <p:spPr>
          <a:xfrm>
            <a:off x="6995838" y="3638426"/>
            <a:ext cx="195289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-381000" y="2667000"/>
                <a:ext cx="7620000" cy="669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𝑦</m:t>
                          </m:r>
                        </m:e>
                        <m:sub>
                          <m: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𝑡</m:t>
                          </m:r>
                        </m:sub>
                      </m:sSub>
                      <m:r>
                        <a:rPr lang="en-US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A</m:t>
                          </m:r>
                        </m:e>
                        <m:sub>
                          <m: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𝑡</m:t>
                          </m:r>
                        </m:sub>
                      </m:sSub>
                      <m:r>
                        <a:rPr lang="en-US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 (</m:t>
                      </m:r>
                      <m:sSub>
                        <m:sSubPr>
                          <m:ctrlPr>
                            <a:rPr lang="en-US" sz="36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36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𝑡</m:t>
                          </m:r>
                        </m:sub>
                      </m:sSub>
                      <m:r>
                        <a:rPr lang="en-US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36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36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𝛼</m:t>
                          </m:r>
                          <m:r>
                            <a:rPr lang="fa-IR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(</m:t>
                          </m:r>
                          <m:r>
                            <a:rPr lang="fa-IR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1</m:t>
                          </m:r>
                          <m:r>
                            <a:rPr lang="fa-IR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+</m:t>
                          </m:r>
                          <m:r>
                            <a:rPr lang="fa-IR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  <a:cs typeface="Segoe UI" panose="020B0502040204020203" pitchFamily="34" charset="0"/>
                            </a:rPr>
                            <m:t>𝜂</m:t>
                          </m:r>
                          <m:r>
                            <a:rPr lang="fa-IR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  <a:cs typeface="Segoe UI" panose="020B0502040204020203" pitchFamily="34" charset="0"/>
                            </a:rPr>
                            <m:t>)</m:t>
                          </m:r>
                        </m:sup>
                      </m:sSup>
                      <m:r>
                        <a:rPr lang="en-US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36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36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𝑡</m:t>
                              </m:r>
                            </m:sub>
                          </m:sSub>
                        </m:e>
                        <m:sup>
                          <m:r>
                            <a:rPr lang="fa-IR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(</m:t>
                          </m:r>
                          <m: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1</m:t>
                          </m:r>
                          <m: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−</m:t>
                          </m:r>
                          <m: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𝛼</m:t>
                          </m:r>
                          <m:r>
                            <a:rPr lang="fa-IR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)(</m:t>
                          </m:r>
                          <m:r>
                            <a:rPr lang="fa-IR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1</m:t>
                          </m:r>
                          <m:r>
                            <a:rPr lang="fa-IR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+</m:t>
                          </m:r>
                          <m:r>
                            <a:rPr lang="fa-IR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  <a:cs typeface="Segoe UI" panose="020B0502040204020203" pitchFamily="34" charset="0"/>
                            </a:rPr>
                            <m:t>𝜂</m:t>
                          </m:r>
                          <m:r>
                            <a:rPr lang="fa-IR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  <a:cs typeface="Segoe UI" panose="020B0502040204020203" pitchFamily="34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40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1000" y="2667000"/>
                <a:ext cx="7620000" cy="66941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-76200" y="4469249"/>
                <a:ext cx="359348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a-IR" sz="32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a-IR" sz="32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1</m:t>
                          </m:r>
                          <m:r>
                            <a:rPr lang="fa-IR" sz="32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−</m:t>
                          </m:r>
                          <m:r>
                            <a:rPr lang="fa-IR" sz="32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d>
                      <m:d>
                        <m:dPr>
                          <m:ctrlPr>
                            <a:rPr lang="fa-IR" sz="32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fa-IR" sz="32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1</m:t>
                          </m:r>
                          <m:r>
                            <a:rPr lang="fa-IR" sz="32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fa-IR" sz="32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𝜂</m:t>
                          </m:r>
                        </m:e>
                      </m:d>
                      <m:r>
                        <a:rPr lang="fa-IR" sz="32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fa-IR" sz="32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00" y="4469249"/>
                <a:ext cx="3593484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733800" y="4495800"/>
                <a:ext cx="8342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fa-IR" sz="28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4495800"/>
                <a:ext cx="834267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186942" y="5193268"/>
            <a:ext cx="8734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  <a:cs typeface="B Mitra" panose="00000400000000000000" pitchFamily="2" charset="-78"/>
              </a:rPr>
              <a:t>تولید نهایی نیروی کار نزولی است (که با یافته های تجربی سازگاری دارد) 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0229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4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2" grpId="0"/>
      <p:bldP spid="73" grpId="0" animBg="1"/>
      <p:bldP spid="24" grpId="0"/>
      <p:bldP spid="27" grpId="0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0B15E7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  <a:cs typeface="Segoe UI" panose="020B0502040204020203" pitchFamily="34" charset="0"/>
              </a:rPr>
              <a:t> Implications of The Model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942" y="990600"/>
            <a:ext cx="87346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  <a:cs typeface="B Mitra" panose="00000400000000000000" pitchFamily="2" charset="-78"/>
              </a:rPr>
              <a:t>در مدل</a:t>
            </a:r>
            <a:r>
              <a:rPr lang="fa-I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  <a:cs typeface="B Mitra" panose="00000400000000000000" pitchFamily="2" charset="-78"/>
              </a:rPr>
              <a:t>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Benhabib &amp; Farmer</a:t>
            </a: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  <a:cs typeface="B Mitra" panose="00000400000000000000" pitchFamily="2" charset="-78"/>
              </a:rPr>
              <a:t>، برای اینکه مدل دارای </a:t>
            </a:r>
            <a:r>
              <a:rPr lang="fa-I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  <a:cs typeface="B Mitra" panose="00000400000000000000" pitchFamily="2" charset="-78"/>
              </a:rPr>
              <a:t>چند مسیر تعادلی </a:t>
            </a: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  <a:cs typeface="B Mitra" panose="00000400000000000000" pitchFamily="2" charset="-78"/>
              </a:rPr>
              <a:t>باشد، درجه </a:t>
            </a:r>
            <a:r>
              <a:rPr lang="fa-I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  <a:cs typeface="B Mitra" panose="00000400000000000000" pitchFamily="2" charset="-78"/>
              </a:rPr>
              <a:t>بازدهی فزاینده نسبت به مقیاس </a:t>
            </a: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  <a:cs typeface="B Mitra" panose="00000400000000000000" pitchFamily="2" charset="-78"/>
              </a:rPr>
              <a:t>باید </a:t>
            </a:r>
            <a:r>
              <a:rPr lang="fa-I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  <a:cs typeface="B Mitra" panose="00000400000000000000" pitchFamily="2" charset="-78"/>
              </a:rPr>
              <a:t>بقدری بزرگ </a:t>
            </a: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  <a:cs typeface="B Mitra" panose="00000400000000000000" pitchFamily="2" charset="-78"/>
              </a:rPr>
              <a:t>باشد که </a:t>
            </a:r>
            <a:r>
              <a:rPr lang="fa-I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  <a:cs typeface="B Mitra" panose="00000400000000000000" pitchFamily="2" charset="-78"/>
              </a:rPr>
              <a:t>تولید نهایی نیروی کار صعودی باشد</a:t>
            </a: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  <a:cs typeface="B Mitra" panose="00000400000000000000" pitchFamily="2" charset="-78"/>
              </a:rPr>
              <a:t>، تا به هنگام تغییر مصرف افراد بدنبال وقوع شوکهای گذرایی که انتظارات آنها در خصوص آینده را تحت تأثیر قرار میدهد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(belief shocks)</a:t>
            </a: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  <a:cs typeface="B Mitra" panose="00000400000000000000" pitchFamily="2" charset="-78"/>
              </a:rPr>
              <a:t>، </a:t>
            </a:r>
            <a:r>
              <a:rPr lang="fa-I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  <a:cs typeface="B Mitra" panose="00000400000000000000" pitchFamily="2" charset="-78"/>
              </a:rPr>
              <a:t>اشتغال با مصرف در یک جهت </a:t>
            </a: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  <a:cs typeface="B Mitra" panose="00000400000000000000" pitchFamily="2" charset="-78"/>
              </a:rPr>
              <a:t>حرکت کند، و لذا آن انتظارات</a:t>
            </a:r>
            <a:r>
              <a:rPr lang="fa-I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  <a:cs typeface="B Mitra" panose="00000400000000000000" pitchFamily="2" charset="-78"/>
              </a:rPr>
              <a:t>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self-fulfilling</a:t>
            </a: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  <a:cs typeface="B Mitra" panose="00000400000000000000" pitchFamily="2" charset="-78"/>
              </a:rPr>
              <a:t> باشند.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4191000"/>
            <a:ext cx="873464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  <a:cs typeface="B Mitra" panose="00000400000000000000" pitchFamily="2" charset="-78"/>
              </a:rPr>
              <a:t>اما با وارد کردن متغیر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capacity utilization</a:t>
            </a: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  <a:cs typeface="B Mitra" panose="00000400000000000000" pitchFamily="2" charset="-78"/>
              </a:rPr>
              <a:t>، برای اینکه مدل دارای </a:t>
            </a:r>
            <a:r>
              <a:rPr lang="fa-IR" sz="3200" dirty="0">
                <a:solidFill>
                  <a:srgbClr val="0B15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  <a:cs typeface="B Mitra" panose="00000400000000000000" pitchFamily="2" charset="-78"/>
              </a:rPr>
              <a:t>چند مسیر تعادلی </a:t>
            </a: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  <a:cs typeface="B Mitra" panose="00000400000000000000" pitchFamily="2" charset="-78"/>
              </a:rPr>
              <a:t>باشد، درجه </a:t>
            </a:r>
            <a:r>
              <a:rPr lang="fa-IR" sz="3200" dirty="0">
                <a:solidFill>
                  <a:srgbClr val="0B15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  <a:cs typeface="B Mitra" panose="00000400000000000000" pitchFamily="2" charset="-78"/>
              </a:rPr>
              <a:t>بازدهی نسبت به مقیاس </a:t>
            </a: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  <a:cs typeface="B Mitra" panose="00000400000000000000" pitchFamily="2" charset="-78"/>
              </a:rPr>
              <a:t>باید تنها</a:t>
            </a:r>
            <a:r>
              <a:rPr lang="fa-I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  <a:cs typeface="B Mitra" panose="00000400000000000000" pitchFamily="2" charset="-78"/>
              </a:rPr>
              <a:t> </a:t>
            </a:r>
            <a:r>
              <a:rPr lang="fa-IR" sz="3200" dirty="0">
                <a:solidFill>
                  <a:srgbClr val="0B15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  <a:cs typeface="B Mitra" panose="00000400000000000000" pitchFamily="2" charset="-78"/>
              </a:rPr>
              <a:t>اندکی بزرگتر از یک</a:t>
            </a:r>
            <a:r>
              <a:rPr lang="fa-I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  <a:cs typeface="B Mitra" panose="00000400000000000000" pitchFamily="2" charset="-78"/>
              </a:rPr>
              <a:t> </a:t>
            </a: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  <a:cs typeface="B Mitra" panose="00000400000000000000" pitchFamily="2" charset="-78"/>
              </a:rPr>
              <a:t>باشد؛ و </a:t>
            </a:r>
            <a:r>
              <a:rPr lang="fa-IR" sz="3200" dirty="0">
                <a:solidFill>
                  <a:srgbClr val="0B15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  <a:cs typeface="B Mitra" panose="00000400000000000000" pitchFamily="2" charset="-78"/>
              </a:rPr>
              <a:t>هم حرکتی اشتغال و مصرف </a:t>
            </a: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  <a:cs typeface="B Mitra" panose="00000400000000000000" pitchFamily="2" charset="-78"/>
              </a:rPr>
              <a:t>و لذا</a:t>
            </a:r>
            <a:r>
              <a:rPr lang="en-US" sz="2000" dirty="0">
                <a:solidFill>
                  <a:srgbClr val="0B15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self-fulfilling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 </a:t>
            </a:r>
            <a:r>
              <a:rPr lang="fa-I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 </a:t>
            </a: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  <a:cs typeface="B Mitra" panose="00000400000000000000" pitchFamily="2" charset="-78"/>
              </a:rPr>
              <a:t>بودن انتظارات، در شرایطی که </a:t>
            </a:r>
            <a:r>
              <a:rPr lang="fa-IR" sz="3200" dirty="0">
                <a:solidFill>
                  <a:srgbClr val="0B15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  <a:cs typeface="B Mitra" panose="00000400000000000000" pitchFamily="2" charset="-78"/>
              </a:rPr>
              <a:t>تولید نهایی نیروی کار نزولی </a:t>
            </a: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  <a:cs typeface="B Mitra" panose="00000400000000000000" pitchFamily="2" charset="-78"/>
              </a:rPr>
              <a:t>باشد نیز برقرار خواهد بود.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5049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0B15E7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  <a:cs typeface="Segoe UI" panose="020B0502040204020203" pitchFamily="34" charset="0"/>
              </a:rPr>
              <a:t>Introduction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942013"/>
            <a:ext cx="8686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این مقاله نشان میدهد که </a:t>
            </a:r>
            <a:r>
              <a:rPr lang="fa-IR" sz="2800" b="1" dirty="0">
                <a:solidFill>
                  <a:srgbClr val="0B15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:</a:t>
            </a:r>
          </a:p>
          <a:p>
            <a:pPr algn="just" rtl="1"/>
            <a:endParaRPr lang="fa-IR" sz="2800" b="1" dirty="0">
              <a:solidFill>
                <a:srgbClr val="0B15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  <a:p>
            <a:pPr algn="just" rtl="1"/>
            <a:r>
              <a:rPr lang="fa-IR" sz="2800" dirty="0">
                <a:solidFill>
                  <a:srgbClr val="0B15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۱. </a:t>
            </a: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نه</a:t>
            </a:r>
            <a:r>
              <a:rPr lang="fa-IR" sz="2800" dirty="0">
                <a:solidFill>
                  <a:srgbClr val="0B15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 </a:t>
            </a: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شوکهای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persistent</a:t>
            </a: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 در </a:t>
            </a:r>
            <a:r>
              <a:rPr lang="fa-IR" sz="28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B Mitra" pitchFamily="2" charset="-78"/>
                <a:cs typeface="B Mitra" pitchFamily="2" charset="-78"/>
              </a:rPr>
              <a:t>بهره­وری </a:t>
            </a: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کل عوامل تولید، بلکه </a:t>
            </a:r>
            <a:r>
              <a:rPr lang="fa-I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شوکهای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i.i.d</a:t>
            </a:r>
            <a:r>
              <a:rPr lang="fa-I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 </a:t>
            </a:r>
            <a:r>
              <a:rPr lang="fa-I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نظیر شوکهای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transitory</a:t>
            </a:r>
            <a:r>
              <a:rPr lang="fa-I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 </a:t>
            </a:r>
            <a:r>
              <a:rPr lang="fa-I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در تقاضا </a:t>
            </a: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قادر به توضیح خصوصیات ادوار تجاری هستند.</a:t>
            </a:r>
            <a:endParaRPr lang="fa-IR" sz="2800" dirty="0">
              <a:solidFill>
                <a:srgbClr val="0B15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  <a:p>
            <a:pPr algn="just" rtl="1"/>
            <a:endParaRPr lang="fa-I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  <a:p>
            <a:pPr algn="just" rtl="1"/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 </a:t>
            </a:r>
            <a:r>
              <a:rPr lang="fa-IR" sz="2800" dirty="0">
                <a:solidFill>
                  <a:srgbClr val="0B15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۲. </a:t>
            </a: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اگر متغیر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capacity utilization</a:t>
            </a: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 </a:t>
            </a: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را در مدل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Benhabib &amp; Farmer</a:t>
            </a: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 </a:t>
            </a: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لحاظ کنیم، </a:t>
            </a:r>
            <a:r>
              <a:rPr lang="fa-I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وجود چند تعادل و لذا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indeterminacy</a:t>
            </a:r>
            <a:r>
              <a:rPr lang="fa-I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 </a:t>
            </a: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در مدل، </a:t>
            </a:r>
            <a:r>
              <a:rPr lang="fa-I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آسانتر </a:t>
            </a: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امکان وقوع خواهد یافت.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4361715"/>
            <a:ext cx="868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یعنی چنانچه </a:t>
            </a:r>
            <a:r>
              <a:rPr lang="fa-I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بازدهی نسبت به مقیاس</a:t>
            </a: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، فقط </a:t>
            </a:r>
            <a:r>
              <a:rPr lang="fa-I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اندکی بزرگتر از یک </a:t>
            </a: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باشد، </a:t>
            </a:r>
            <a:r>
              <a:rPr lang="fa-I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بطوریکه شیب منحنی تقاضای نیروی کار کماکان منفی</a:t>
            </a: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 باقی بماند، باز هم مدل دارای چند تعادل و لذا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indeterminate</a:t>
            </a: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 </a:t>
            </a: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خواهد بود.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05200" y="4034036"/>
            <a:ext cx="640080" cy="0"/>
          </a:xfrm>
          <a:prstGeom prst="line">
            <a:avLst/>
          </a:prstGeom>
          <a:ln w="41275" cmpd="dbl">
            <a:solidFill>
              <a:srgbClr val="0B15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8600" y="6023589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Wen</a:t>
            </a: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 نشان میدهد که این مدل با یافته های تجربی سازگارتر است.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46F8BD0-8AC3-394A-AE1A-5797D81823E0}"/>
              </a:ext>
            </a:extLst>
          </p:cNvPr>
          <p:cNvSpPr/>
          <p:nvPr/>
        </p:nvSpPr>
        <p:spPr>
          <a:xfrm>
            <a:off x="215900" y="1795527"/>
            <a:ext cx="8699500" cy="947671"/>
          </a:xfrm>
          <a:prstGeom prst="rect">
            <a:avLst/>
          </a:prstGeom>
          <a:noFill/>
          <a:ln w="6350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9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0B15E7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  <a:cs typeface="Segoe UI" panose="020B0502040204020203" pitchFamily="34" charset="0"/>
              </a:rPr>
              <a:t> Implications of The Model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70CAF2E-1458-E944-A3ED-A158A5FD7705}"/>
              </a:ext>
            </a:extLst>
          </p:cNvPr>
          <p:cNvSpPr/>
          <p:nvPr/>
        </p:nvSpPr>
        <p:spPr>
          <a:xfrm>
            <a:off x="5912482" y="3922673"/>
            <a:ext cx="27350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(Capacity Utilization)</a:t>
            </a:r>
            <a:r>
              <a:rPr lang="fa-I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xmlns="" id="{AFD989D2-4E30-7D47-956C-6D2DD6219C75}"/>
              </a:ext>
            </a:extLst>
          </p:cNvPr>
          <p:cNvSpPr/>
          <p:nvPr/>
        </p:nvSpPr>
        <p:spPr>
          <a:xfrm rot="5400000">
            <a:off x="7000698" y="1627023"/>
            <a:ext cx="326180" cy="27253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algn="ctr" defTabSz="914400" rtl="0" eaLnBrk="1" latinLnBrk="0" hangingPunct="1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D98BBC7-7588-9F40-A929-7D593AEA654F}"/>
              </a:ext>
            </a:extLst>
          </p:cNvPr>
          <p:cNvSpPr/>
          <p:nvPr/>
        </p:nvSpPr>
        <p:spPr>
          <a:xfrm>
            <a:off x="6338880" y="1905000"/>
            <a:ext cx="1649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افزایش مصرف</a:t>
            </a:r>
            <a:endParaRPr lang="en-US" sz="2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77B6D2B-00D9-B54D-91A1-91CE524F19AD}"/>
              </a:ext>
            </a:extLst>
          </p:cNvPr>
          <p:cNvSpPr/>
          <p:nvPr/>
        </p:nvSpPr>
        <p:spPr>
          <a:xfrm>
            <a:off x="5585097" y="4750862"/>
            <a:ext cx="31005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افزایش تولید نهایی نیروی کار</a:t>
            </a:r>
            <a:endParaRPr lang="en-US" sz="2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845D5F9-9F5B-8D4B-BCF5-47F14AC2278A}"/>
              </a:ext>
            </a:extLst>
          </p:cNvPr>
          <p:cNvSpPr/>
          <p:nvPr/>
        </p:nvSpPr>
        <p:spPr>
          <a:xfrm>
            <a:off x="5449216" y="1066800"/>
            <a:ext cx="3429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A Positive Belief Shock</a:t>
            </a:r>
            <a:endParaRPr lang="en-US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A642E84-0D91-974E-A27E-F240A3C1B28C}"/>
              </a:ext>
            </a:extLst>
          </p:cNvPr>
          <p:cNvSpPr/>
          <p:nvPr/>
        </p:nvSpPr>
        <p:spPr>
          <a:xfrm>
            <a:off x="5680047" y="2826604"/>
            <a:ext cx="29674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عدم تغییر آنی ذخیره سرمایه</a:t>
            </a:r>
            <a:endParaRPr lang="en-US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D61B81D-E7C0-C144-AF8E-8F1169244546}"/>
              </a:ext>
            </a:extLst>
          </p:cNvPr>
          <p:cNvSpPr/>
          <p:nvPr/>
        </p:nvSpPr>
        <p:spPr>
          <a:xfrm>
            <a:off x="5275518" y="3340706"/>
            <a:ext cx="37160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افزایش آنی </a:t>
            </a:r>
            <a:r>
              <a:rPr lang="fa-I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استفاده</a:t>
            </a: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 از ذخیره سرمایه</a:t>
            </a:r>
            <a:endParaRPr lang="en-US" sz="2800" dirty="0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xmlns="" id="{44C6C640-7667-1D4F-A803-7590872DE75C}"/>
              </a:ext>
            </a:extLst>
          </p:cNvPr>
          <p:cNvSpPr/>
          <p:nvPr/>
        </p:nvSpPr>
        <p:spPr>
          <a:xfrm rot="5400000">
            <a:off x="7000698" y="2549471"/>
            <a:ext cx="326180" cy="27253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algn="ctr" defTabSz="914400" rtl="0" eaLnBrk="1" latinLnBrk="0" hangingPunct="1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xmlns="" id="{85D28A82-ACDB-D848-B7CD-16EBBF768C37}"/>
              </a:ext>
            </a:extLst>
          </p:cNvPr>
          <p:cNvSpPr/>
          <p:nvPr/>
        </p:nvSpPr>
        <p:spPr>
          <a:xfrm rot="5400000">
            <a:off x="7034876" y="4438805"/>
            <a:ext cx="326180" cy="27253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algn="ctr" defTabSz="914400" rtl="1" eaLnBrk="1" latinLnBrk="0" hangingPunct="1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DBF0219-E8A0-7649-BEB3-FA5056D7C9F7}"/>
              </a:ext>
            </a:extLst>
          </p:cNvPr>
          <p:cNvSpPr/>
          <p:nvPr/>
        </p:nvSpPr>
        <p:spPr>
          <a:xfrm>
            <a:off x="5844355" y="5765960"/>
            <a:ext cx="28424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افزایش استخدام نیروی کار</a:t>
            </a:r>
            <a:endParaRPr lang="en-US" sz="2800" dirty="0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xmlns="" id="{2F8CE3C5-AFE1-8C4B-8F6D-F448A5E28A28}"/>
              </a:ext>
            </a:extLst>
          </p:cNvPr>
          <p:cNvSpPr/>
          <p:nvPr/>
        </p:nvSpPr>
        <p:spPr>
          <a:xfrm rot="5400000">
            <a:off x="7047187" y="5390104"/>
            <a:ext cx="326180" cy="27253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algn="ctr" defTabSz="914400" rtl="1" eaLnBrk="1" latinLnBrk="0" hangingPunct="1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xmlns="" id="{A4019332-9670-5748-985B-D9DE4058B063}"/>
              </a:ext>
            </a:extLst>
          </p:cNvPr>
          <p:cNvSpPr/>
          <p:nvPr/>
        </p:nvSpPr>
        <p:spPr>
          <a:xfrm rot="10800000">
            <a:off x="5466730" y="5922017"/>
            <a:ext cx="326180" cy="27253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algn="ctr" defTabSz="914400" rtl="1" eaLnBrk="1" latinLnBrk="0" hangingPunct="1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794B8AFB-9248-1B4F-BD1D-7DF3C8443FA8}"/>
              </a:ext>
            </a:extLst>
          </p:cNvPr>
          <p:cNvSpPr/>
          <p:nvPr/>
        </p:nvSpPr>
        <p:spPr>
          <a:xfrm>
            <a:off x="3733800" y="5768640"/>
            <a:ext cx="16241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افزایش اشتغال</a:t>
            </a:r>
            <a:endParaRPr lang="en-US" sz="2800" dirty="0"/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xmlns="" id="{F588901E-FCEF-6741-9547-5B00A10D4B24}"/>
              </a:ext>
            </a:extLst>
          </p:cNvPr>
          <p:cNvSpPr/>
          <p:nvPr/>
        </p:nvSpPr>
        <p:spPr>
          <a:xfrm rot="10800000">
            <a:off x="3407620" y="5919337"/>
            <a:ext cx="326180" cy="27253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algn="ctr" defTabSz="914400" rtl="1" eaLnBrk="1" latinLnBrk="0" hangingPunct="1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4FA1FDF-1F02-1C4B-A3B6-C513F3C4FF61}"/>
              </a:ext>
            </a:extLst>
          </p:cNvPr>
          <p:cNvSpPr/>
          <p:nvPr/>
        </p:nvSpPr>
        <p:spPr>
          <a:xfrm>
            <a:off x="213799" y="5768640"/>
            <a:ext cx="31390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انباشت سرمایه و افزایش تولید</a:t>
            </a:r>
            <a:endParaRPr lang="en-US" sz="28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702838C9-AF9B-3147-AB98-617E98E22CCE}"/>
              </a:ext>
            </a:extLst>
          </p:cNvPr>
          <p:cNvSpPr/>
          <p:nvPr/>
        </p:nvSpPr>
        <p:spPr>
          <a:xfrm>
            <a:off x="5449216" y="1057838"/>
            <a:ext cx="3429144" cy="461665"/>
          </a:xfrm>
          <a:prstGeom prst="rect">
            <a:avLst/>
          </a:prstGeom>
          <a:noFill/>
          <a:ln w="41275" cmpd="dbl">
            <a:solidFill>
              <a:srgbClr val="0B15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FC63E284-6B92-9E4A-97C6-570094D43D32}"/>
              </a:ext>
            </a:extLst>
          </p:cNvPr>
          <p:cNvSpPr/>
          <p:nvPr/>
        </p:nvSpPr>
        <p:spPr>
          <a:xfrm>
            <a:off x="235616" y="5765960"/>
            <a:ext cx="3071526" cy="523220"/>
          </a:xfrm>
          <a:prstGeom prst="rect">
            <a:avLst/>
          </a:prstGeom>
          <a:noFill/>
          <a:ln w="41275" cmpd="dbl">
            <a:solidFill>
              <a:srgbClr val="0B15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xmlns="" id="{26BA59D6-474A-5845-8FAC-F8C423C88D1C}"/>
              </a:ext>
            </a:extLst>
          </p:cNvPr>
          <p:cNvSpPr/>
          <p:nvPr/>
        </p:nvSpPr>
        <p:spPr>
          <a:xfrm rot="16200000">
            <a:off x="1581328" y="4494259"/>
            <a:ext cx="326180" cy="27253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algn="ctr" defTabSz="914400" rtl="0" eaLnBrk="1" latinLnBrk="0" hangingPunct="1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C05AFFEA-F7B3-B447-83DA-1328DB103BF1}"/>
              </a:ext>
            </a:extLst>
          </p:cNvPr>
          <p:cNvSpPr/>
          <p:nvPr/>
        </p:nvSpPr>
        <p:spPr>
          <a:xfrm>
            <a:off x="337548" y="3910992"/>
            <a:ext cx="3070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کاهش تدریجی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CU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 </a:t>
            </a: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 و اشتغال</a:t>
            </a:r>
            <a:endParaRPr lang="en-US" sz="2800" dirty="0"/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xmlns="" id="{6254784A-A110-F642-B246-9E28826B1C44}"/>
              </a:ext>
            </a:extLst>
          </p:cNvPr>
          <p:cNvSpPr/>
          <p:nvPr/>
        </p:nvSpPr>
        <p:spPr>
          <a:xfrm rot="16200000">
            <a:off x="1581997" y="3578411"/>
            <a:ext cx="326180" cy="27253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algn="ctr" defTabSz="914400" rtl="1" eaLnBrk="1" latinLnBrk="0" hangingPunct="1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27" name="Plus 26">
            <a:extLst>
              <a:ext uri="{FF2B5EF4-FFF2-40B4-BE49-F238E27FC236}">
                <a16:creationId xmlns:a16="http://schemas.microsoft.com/office/drawing/2014/main" xmlns="" id="{90DE25B5-B9CF-7145-A7D3-C9CE78E42E47}"/>
              </a:ext>
            </a:extLst>
          </p:cNvPr>
          <p:cNvSpPr/>
          <p:nvPr/>
        </p:nvSpPr>
        <p:spPr>
          <a:xfrm>
            <a:off x="1533762" y="5337359"/>
            <a:ext cx="381000" cy="378024"/>
          </a:xfrm>
          <a:prstGeom prst="mathPlus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3DB2EE08-BCF5-614A-8924-8B5D0C0B4ADF}"/>
              </a:ext>
            </a:extLst>
          </p:cNvPr>
          <p:cNvSpPr/>
          <p:nvPr/>
        </p:nvSpPr>
        <p:spPr>
          <a:xfrm>
            <a:off x="807360" y="4780915"/>
            <a:ext cx="20409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algn="r" defTabSz="914400" rtl="1" eaLnBrk="1" latinLnBrk="0" hangingPunct="1"/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بازده نزولی سرمایه</a:t>
            </a:r>
            <a:endParaRPr lang="en-US" sz="28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475D6B38-092A-A849-AF1A-F52902984E85}"/>
              </a:ext>
            </a:extLst>
          </p:cNvPr>
          <p:cNvSpPr/>
          <p:nvPr/>
        </p:nvSpPr>
        <p:spPr>
          <a:xfrm>
            <a:off x="76200" y="2971800"/>
            <a:ext cx="34563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کاهش رشد </a:t>
            </a:r>
            <a:r>
              <a:rPr lang="fa-IR" sz="28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B Mitra" pitchFamily="2" charset="-78"/>
                <a:cs typeface="B Mitra" pitchFamily="2" charset="-78"/>
              </a:rPr>
              <a:t>سرمایه­گذاری</a:t>
            </a:r>
            <a:r>
              <a:rPr lang="fa-IR" sz="2800" dirty="0">
                <a:latin typeface="B Mitra" pitchFamily="2" charset="-78"/>
                <a:cs typeface="B Mitra" pitchFamily="2" charset="-78"/>
              </a:rPr>
              <a:t> </a:t>
            </a: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و تولید</a:t>
            </a:r>
            <a:endParaRPr lang="en-US" sz="2800" dirty="0"/>
          </a:p>
        </p:txBody>
      </p:sp>
      <p:sp>
        <p:nvSpPr>
          <p:cNvPr id="34" name="Right Arrow 33">
            <a:extLst>
              <a:ext uri="{FF2B5EF4-FFF2-40B4-BE49-F238E27FC236}">
                <a16:creationId xmlns:a16="http://schemas.microsoft.com/office/drawing/2014/main" xmlns="" id="{E1D257FE-B723-2E4F-9132-AE95B7FF2826}"/>
              </a:ext>
            </a:extLst>
          </p:cNvPr>
          <p:cNvSpPr/>
          <p:nvPr/>
        </p:nvSpPr>
        <p:spPr>
          <a:xfrm rot="16200000">
            <a:off x="1588798" y="2669763"/>
            <a:ext cx="326180" cy="27253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algn="ctr" defTabSz="914400" rtl="1" eaLnBrk="1" latinLnBrk="0" hangingPunct="1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041DE6A7-D6C3-2546-9432-9B3A17E1B3C4}"/>
              </a:ext>
            </a:extLst>
          </p:cNvPr>
          <p:cNvSpPr/>
          <p:nvPr/>
        </p:nvSpPr>
        <p:spPr>
          <a:xfrm>
            <a:off x="455955" y="2025563"/>
            <a:ext cx="26308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کاهش دیر یا زود مصرف</a:t>
            </a:r>
            <a:endParaRPr lang="en-US" sz="2800" dirty="0"/>
          </a:p>
        </p:txBody>
      </p:sp>
      <p:sp>
        <p:nvSpPr>
          <p:cNvPr id="36" name="Right Arrow 35">
            <a:extLst>
              <a:ext uri="{FF2B5EF4-FFF2-40B4-BE49-F238E27FC236}">
                <a16:creationId xmlns:a16="http://schemas.microsoft.com/office/drawing/2014/main" xmlns="" id="{D6C3DFBA-320F-2749-996B-94514352BFA7}"/>
              </a:ext>
            </a:extLst>
          </p:cNvPr>
          <p:cNvSpPr/>
          <p:nvPr/>
        </p:nvSpPr>
        <p:spPr>
          <a:xfrm rot="16200000">
            <a:off x="1561172" y="1701134"/>
            <a:ext cx="326180" cy="27253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algn="ctr" defTabSz="914400" rtl="1" eaLnBrk="1" latinLnBrk="0" hangingPunct="1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F1F0D44B-6609-D04B-B684-8A484965D0FF}"/>
              </a:ext>
            </a:extLst>
          </p:cNvPr>
          <p:cNvSpPr/>
          <p:nvPr/>
        </p:nvSpPr>
        <p:spPr>
          <a:xfrm>
            <a:off x="215806" y="1131261"/>
            <a:ext cx="3329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Triggers a contraction.</a:t>
            </a:r>
            <a:endParaRPr lang="en-US" sz="2400" dirty="0"/>
          </a:p>
        </p:txBody>
      </p:sp>
      <p:sp>
        <p:nvSpPr>
          <p:cNvPr id="39" name="Right Arrow 38">
            <a:extLst>
              <a:ext uri="{FF2B5EF4-FFF2-40B4-BE49-F238E27FC236}">
                <a16:creationId xmlns:a16="http://schemas.microsoft.com/office/drawing/2014/main" xmlns="" id="{C2164681-E16D-ED41-887F-F04C44258C83}"/>
              </a:ext>
            </a:extLst>
          </p:cNvPr>
          <p:cNvSpPr/>
          <p:nvPr/>
        </p:nvSpPr>
        <p:spPr>
          <a:xfrm>
            <a:off x="4291907" y="1255931"/>
            <a:ext cx="326180" cy="27253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algn="ctr" defTabSz="914400" rtl="0" eaLnBrk="1" latinLnBrk="0" hangingPunct="1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5442C9D0-1DDD-5C4F-A90A-5835EBEE85E6}"/>
              </a:ext>
            </a:extLst>
          </p:cNvPr>
          <p:cNvSpPr/>
          <p:nvPr/>
        </p:nvSpPr>
        <p:spPr>
          <a:xfrm>
            <a:off x="5416869" y="1073150"/>
            <a:ext cx="3562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A Negative Belief Shock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4524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"/>
                            </p:stCondLst>
                            <p:childTnLst>
                              <p:par>
                                <p:cTn id="5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9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9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"/>
                            </p:stCondLst>
                            <p:childTnLst>
                              <p:par>
                                <p:cTn id="10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9" grpId="0"/>
      <p:bldP spid="10" grpId="0"/>
      <p:bldP spid="11" grpId="0"/>
      <p:bldP spid="12" grpId="0"/>
      <p:bldP spid="14" grpId="0" animBg="1"/>
      <p:bldP spid="15" grpId="0" animBg="1"/>
      <p:bldP spid="16" grpId="0"/>
      <p:bldP spid="17" grpId="0" animBg="1"/>
      <p:bldP spid="18" grpId="0" animBg="1"/>
      <p:bldP spid="19" grpId="0"/>
      <p:bldP spid="20" grpId="0" animBg="1"/>
      <p:bldP spid="21" grpId="0"/>
      <p:bldP spid="22" grpId="0" animBg="1"/>
      <p:bldP spid="23" grpId="0" animBg="1"/>
      <p:bldP spid="24" grpId="0" animBg="1"/>
      <p:bldP spid="25" grpId="0"/>
      <p:bldP spid="26" grpId="0" animBg="1"/>
      <p:bldP spid="27" grpId="0" animBg="1"/>
      <p:bldP spid="32" grpId="0"/>
      <p:bldP spid="33" grpId="0"/>
      <p:bldP spid="34" grpId="0" animBg="1"/>
      <p:bldP spid="35" grpId="0"/>
      <p:bldP spid="36" grpId="0" animBg="1"/>
      <p:bldP spid="38" grpId="0"/>
      <p:bldP spid="39" grpId="0" animBg="1"/>
      <p:bldP spid="4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0B15E7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  <a:cs typeface="Segoe UI" panose="020B0502040204020203" pitchFamily="34" charset="0"/>
              </a:rPr>
              <a:t>Simulation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1066800"/>
            <a:ext cx="180049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𝛼=0/3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𝛽=0/99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𝛾=0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𝛳=1/4</a:t>
            </a:r>
          </a:p>
          <a:p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𝜂=0/11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371600" y="3276600"/>
                <a:ext cx="76962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B15E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Segoe UI" panose="020B0502040204020203" pitchFamily="34" charset="0"/>
                        </a:rPr>
                        <m:t>⟶</m:t>
                      </m:r>
                      <m:r>
                        <a:rPr lang="en-US" sz="3200" b="1" i="1" smtClean="0">
                          <a:solidFill>
                            <a:srgbClr val="0B15E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Segoe UI" panose="020B0502040204020203" pitchFamily="34" charset="0"/>
                        </a:rPr>
                        <m:t>𝒓𝒆𝒕𝒖𝒓𝒏</m:t>
                      </m:r>
                      <m:r>
                        <a:rPr lang="en-US" sz="3200" b="1" i="1" smtClean="0">
                          <a:solidFill>
                            <a:srgbClr val="0B15E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Segoe UI" panose="020B0502040204020203" pitchFamily="34" charset="0"/>
                        </a:rPr>
                        <m:t> </m:t>
                      </m:r>
                      <m:r>
                        <a:rPr lang="en-US" sz="3200" b="1" i="1" smtClean="0">
                          <a:solidFill>
                            <a:srgbClr val="0B15E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Segoe UI" panose="020B0502040204020203" pitchFamily="34" charset="0"/>
                        </a:rPr>
                        <m:t>𝒕𝒐</m:t>
                      </m:r>
                      <m:r>
                        <a:rPr lang="en-US" sz="3200" b="1" i="1" smtClean="0">
                          <a:solidFill>
                            <a:srgbClr val="0B15E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Segoe UI" panose="020B0502040204020203" pitchFamily="34" charset="0"/>
                        </a:rPr>
                        <m:t> </m:t>
                      </m:r>
                      <m:r>
                        <a:rPr lang="en-US" sz="3200" b="1" i="1" smtClean="0">
                          <a:solidFill>
                            <a:srgbClr val="0B15E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Segoe UI" panose="020B0502040204020203" pitchFamily="34" charset="0"/>
                        </a:rPr>
                        <m:t>𝒔𝒄𝒂𝒍𝒆</m:t>
                      </m:r>
                      <m:r>
                        <a:rPr lang="en-US" sz="3200" b="1" i="1" smtClean="0">
                          <a:solidFill>
                            <a:srgbClr val="0B15E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Segoe UI" panose="020B0502040204020203" pitchFamily="34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0B15E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Segoe UI" panose="020B0502040204020203" pitchFamily="34" charset="0"/>
                        </a:rPr>
                        <m:t>𝟏</m:t>
                      </m:r>
                      <m:r>
                        <a:rPr lang="en-US" sz="3200" b="1" i="1" smtClean="0">
                          <a:solidFill>
                            <a:srgbClr val="0B15E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Segoe UI" panose="020B0502040204020203" pitchFamily="34" charset="0"/>
                        </a:rPr>
                        <m:t>/</m:t>
                      </m:r>
                      <m:r>
                        <a:rPr lang="en-US" sz="3200" b="1" i="1" smtClean="0">
                          <a:solidFill>
                            <a:srgbClr val="0B15E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Segoe UI" panose="020B0502040204020203" pitchFamily="34" charset="0"/>
                        </a:rPr>
                        <m:t>𝟎𝟓</m:t>
                      </m:r>
                      <m:r>
                        <a:rPr lang="en-US" sz="3200" b="1" i="1" smtClean="0">
                          <a:solidFill>
                            <a:srgbClr val="0B15E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Segoe UI" panose="020B0502040204020203" pitchFamily="34" charset="0"/>
                        </a:rPr>
                        <m:t> </m:t>
                      </m:r>
                      <m:r>
                        <a:rPr lang="en-US" sz="3200" b="1" i="1" smtClean="0">
                          <a:solidFill>
                            <a:srgbClr val="0B15E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Segoe UI" panose="020B0502040204020203" pitchFamily="34" charset="0"/>
                        </a:rPr>
                        <m:t>𝒕𝒐</m:t>
                      </m:r>
                      <m:r>
                        <a:rPr lang="en-US" sz="3200" b="1" i="1" smtClean="0">
                          <a:solidFill>
                            <a:srgbClr val="0B15E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Segoe UI" panose="020B0502040204020203" pitchFamily="34" charset="0"/>
                        </a:rPr>
                        <m:t> </m:t>
                      </m:r>
                      <m:r>
                        <a:rPr lang="en-US" sz="3200" b="1" i="1" smtClean="0">
                          <a:solidFill>
                            <a:srgbClr val="0B15E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Segoe UI" panose="020B0502040204020203" pitchFamily="34" charset="0"/>
                        </a:rPr>
                        <m:t>𝟏</m:t>
                      </m:r>
                      <m:r>
                        <a:rPr lang="en-US" sz="3200" b="1" i="1" smtClean="0">
                          <a:solidFill>
                            <a:srgbClr val="0B15E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Segoe UI" panose="020B0502040204020203" pitchFamily="34" charset="0"/>
                        </a:rPr>
                        <m:t>/</m:t>
                      </m:r>
                      <m:r>
                        <a:rPr lang="en-US" sz="3200" b="1" i="1" smtClean="0">
                          <a:solidFill>
                            <a:srgbClr val="0B15E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Segoe UI" panose="020B0502040204020203" pitchFamily="34" charset="0"/>
                        </a:rPr>
                        <m:t>𝟏𝟓</m:t>
                      </m:r>
                    </m:oMath>
                  </m:oMathPara>
                </a14:m>
                <a:endParaRPr lang="fa-IR" sz="3200" b="1" dirty="0">
                  <a:solidFill>
                    <a:srgbClr val="0B15E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276600"/>
                <a:ext cx="7696200" cy="584775"/>
              </a:xfrm>
              <a:prstGeom prst="rect">
                <a:avLst/>
              </a:prstGeom>
              <a:blipFill rotWithShape="1">
                <a:blip r:embed="rId2"/>
                <a:stretch>
                  <a:fillRect t="-15789" b="-4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486400" y="3846493"/>
                <a:ext cx="3794244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𝑒𝑚𝑝𝑖𝑟𝑖𝑐𝑎𝑙𝑙𝑦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𝑝𝑙𝑎𝑢𝑠𝑖𝑏𝑙𝑒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800" b="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chin" panose="02000603020000020003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𝑏𝑦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𝑟𝑒𝑐𝑒𝑛𝑡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𝑒𝑠𝑡𝑖𝑚𝑎𝑡𝑒𝑠</m:t>
                      </m:r>
                    </m:oMath>
                  </m:oMathPara>
                </a14:m>
                <a:endParaRPr lang="en-US" sz="28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chin" panose="02000603020000020003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3846493"/>
                <a:ext cx="3794244" cy="954107"/>
              </a:xfrm>
              <a:prstGeom prst="rect">
                <a:avLst/>
              </a:prstGeom>
              <a:blipFill>
                <a:blip r:embed="rId3"/>
                <a:stretch>
                  <a:fillRect l="-669" r="-1338" b="-14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958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0B15E7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  <a:cs typeface="Segoe UI" panose="020B0502040204020203" pitchFamily="34" charset="0"/>
              </a:rPr>
              <a:t>Simulation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8534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V="1">
            <a:off x="838200" y="2286000"/>
            <a:ext cx="685800" cy="304800"/>
          </a:xfrm>
          <a:prstGeom prst="straightConnector1">
            <a:avLst/>
          </a:prstGeom>
          <a:ln w="317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870984" y="3886200"/>
            <a:ext cx="685800" cy="304800"/>
          </a:xfrm>
          <a:prstGeom prst="straightConnector1">
            <a:avLst/>
          </a:prstGeom>
          <a:ln w="31750">
            <a:solidFill>
              <a:schemeClr val="accent3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443884" y="2895600"/>
                <a:ext cx="1146916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60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660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6600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6600" b="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6600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884" y="2895600"/>
                <a:ext cx="1146916" cy="110799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371600" y="1447800"/>
                <a:ext cx="935320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600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6600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6600" b="0" i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i</m:t>
                              </m:r>
                            </m:e>
                          </m:acc>
                        </m:e>
                        <m:sub>
                          <m:r>
                            <a:rPr lang="en-US" sz="6600" b="0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6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447800"/>
                <a:ext cx="935320" cy="1107996"/>
              </a:xfrm>
              <a:prstGeom prst="rect">
                <a:avLst/>
              </a:prstGeom>
              <a:blipFill>
                <a:blip r:embed="rId4"/>
                <a:stretch>
                  <a:fillRect l="-2703" t="-12500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>
            <a:off x="914400" y="4613196"/>
            <a:ext cx="0" cy="568404"/>
          </a:xfrm>
          <a:prstGeom prst="straightConnector1">
            <a:avLst/>
          </a:prstGeom>
          <a:ln w="31750">
            <a:solidFill>
              <a:srgbClr val="0B15E7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49368" y="4988004"/>
                <a:ext cx="1068562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600" i="1" smtClean="0">
                              <a:solidFill>
                                <a:srgbClr val="0B15E7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6600" i="1" smtClean="0">
                                  <a:solidFill>
                                    <a:srgbClr val="0B15E7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6600" b="0" i="1" smtClean="0">
                                  <a:solidFill>
                                    <a:srgbClr val="0B15E7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𝑐</m:t>
                              </m:r>
                            </m:e>
                          </m:acc>
                        </m:e>
                        <m:sub>
                          <m:r>
                            <a:rPr lang="en-US" sz="6600" b="0" i="1">
                              <a:solidFill>
                                <a:srgbClr val="0B15E7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6600" dirty="0">
                  <a:solidFill>
                    <a:srgbClr val="0B15E7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368" y="4988004"/>
                <a:ext cx="1068562" cy="110799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990600" y="5334000"/>
                <a:ext cx="76962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B15E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1</m:t>
                      </m:r>
                      <m:r>
                        <a:rPr lang="en-US" sz="3200" b="0" i="1" smtClean="0">
                          <a:solidFill>
                            <a:srgbClr val="0B15E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% </m:t>
                      </m:r>
                      <m:r>
                        <a:rPr lang="en-US" sz="3200" b="0" i="1" smtClean="0">
                          <a:solidFill>
                            <a:srgbClr val="0B15E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𝑖𝑛𝑐𝑟𝑒𝑎𝑠𝑒</m:t>
                      </m:r>
                      <m:r>
                        <a:rPr lang="en-US" sz="3200" b="0" i="1" smtClean="0">
                          <a:solidFill>
                            <a:srgbClr val="0B15E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0B15E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𝑖𝑛</m:t>
                      </m:r>
                      <m:r>
                        <a:rPr lang="en-US" sz="3200" b="0" i="1" smtClean="0">
                          <a:solidFill>
                            <a:srgbClr val="0B15E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0B15E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𝑖𝑛𝑖𝑡𝑖𝑎𝑙</m:t>
                      </m:r>
                      <m:r>
                        <a:rPr lang="en-US" sz="3200" b="0" i="1" smtClean="0">
                          <a:solidFill>
                            <a:srgbClr val="0B15E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0B15E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𝑐𝑜𝑛𝑠𝑢𝑚𝑝𝑡𝑖𝑜𝑛</m:t>
                      </m:r>
                      <m:r>
                        <a:rPr lang="en-US" sz="3200" b="0" i="1" smtClean="0">
                          <a:solidFill>
                            <a:srgbClr val="0B15E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 </m:t>
                      </m:r>
                    </m:oMath>
                  </m:oMathPara>
                </a14:m>
                <a:endParaRPr lang="fa-IR" sz="3200" dirty="0">
                  <a:solidFill>
                    <a:srgbClr val="0B15E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334000"/>
                <a:ext cx="7696200" cy="584775"/>
              </a:xfrm>
              <a:prstGeom prst="rect">
                <a:avLst/>
              </a:prstGeom>
              <a:blipFill rotWithShape="1">
                <a:blip r:embed="rId6"/>
                <a:stretch>
                  <a:fillRect t="-14583" b="-39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676400" y="3276600"/>
                <a:ext cx="76962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55</m:t>
                      </m:r>
                      <m:r>
                        <a:rPr lang="en-US" sz="3200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% </m:t>
                      </m:r>
                      <m:r>
                        <a:rPr lang="en-US" sz="3200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𝑖𝑛𝑐𝑟𝑒𝑎𝑠𝑒</m:t>
                      </m:r>
                      <m:r>
                        <a:rPr lang="en-US" sz="3200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 (</m:t>
                      </m:r>
                      <m:r>
                        <a:rPr lang="en-US" sz="3200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𝑖𝑛𝑖𝑡𝑖𝑎𝑙</m:t>
                      </m:r>
                      <m:r>
                        <a:rPr lang="en-US" sz="3200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𝑟𝑒𝑠𝑝𝑜𝑛𝑠𝑒</m:t>
                      </m:r>
                      <m:r>
                        <a:rPr lang="en-US" sz="3200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) </m:t>
                      </m:r>
                    </m:oMath>
                  </m:oMathPara>
                </a14:m>
                <a:endParaRPr lang="fa-IR" sz="3200" dirty="0">
                  <a:solidFill>
                    <a:schemeClr val="accent3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3276600"/>
                <a:ext cx="7696200" cy="584775"/>
              </a:xfrm>
              <a:prstGeom prst="rect">
                <a:avLst/>
              </a:prstGeom>
              <a:blipFill rotWithShape="1">
                <a:blip r:embed="rId7"/>
                <a:stretch>
                  <a:fillRect t="-15789" b="-4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447800" y="1777425"/>
                <a:ext cx="76962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253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% 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𝑖𝑛𝑐𝑟𝑒𝑎𝑠𝑒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 (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𝑖𝑛𝑖𝑡𝑖𝑎𝑙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𝑟𝑒𝑠𝑝𝑜𝑛𝑠𝑒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) </m:t>
                      </m:r>
                    </m:oMath>
                  </m:oMathPara>
                </a14:m>
                <a:endParaRPr lang="fa-IR" sz="3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777425"/>
                <a:ext cx="7696200" cy="584775"/>
              </a:xfrm>
              <a:prstGeom prst="rect">
                <a:avLst/>
              </a:prstGeom>
              <a:blipFill rotWithShape="1">
                <a:blip r:embed="rId8"/>
                <a:stretch>
                  <a:fillRect t="-14583" b="-39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685800" y="914400"/>
                <a:ext cx="76962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𝑏𝑒𝑐𝑎𝑢𝑠𝑒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𝑜𝑓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𝑒𝑥𝑡𝑟𝑒𝑚𝑒𝑙𝑦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𝑣𝑜𝑙𝑎𝑡𝑖𝑙𝑒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𝑙𝑎𝑏𝑜𝑟</m:t>
                      </m:r>
                    </m:oMath>
                  </m:oMathPara>
                </a14:m>
                <a:endParaRPr lang="fa-IR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914400"/>
                <a:ext cx="7696200" cy="584775"/>
              </a:xfrm>
              <a:prstGeom prst="rect">
                <a:avLst/>
              </a:prstGeom>
              <a:blipFill rotWithShape="1">
                <a:blip r:embed="rId9"/>
                <a:stretch>
                  <a:fillRect t="-14583" b="-39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1367684" y="644604"/>
                <a:ext cx="1185388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60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660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66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𝑛</m:t>
                              </m:r>
                            </m:e>
                          </m:acc>
                        </m:e>
                        <m:sub>
                          <m:r>
                            <a:rPr lang="en-US" sz="6600" b="0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6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684" y="644604"/>
                <a:ext cx="1185388" cy="110799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1600200" y="1025604"/>
                <a:ext cx="76962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55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%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𝑖𝑛𝑐𝑟𝑒𝑎𝑠𝑒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 (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𝑖𝑛𝑖𝑡𝑖𝑎𝑙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𝑟𝑒𝑠𝑝𝑜𝑛𝑠𝑒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) </m:t>
                      </m:r>
                    </m:oMath>
                  </m:oMathPara>
                </a14:m>
                <a:endParaRPr lang="fa-IR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1025604"/>
                <a:ext cx="7696200" cy="584775"/>
              </a:xfrm>
              <a:prstGeom prst="rect">
                <a:avLst/>
              </a:prstGeom>
              <a:blipFill rotWithShape="1">
                <a:blip r:embed="rId11"/>
                <a:stretch>
                  <a:fillRect t="-14583" b="-39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990600" y="838200"/>
                <a:ext cx="76962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Segoe UI" panose="020B0502040204020203" pitchFamily="34" charset="0"/>
                      </a:rPr>
                      <m:t>𝑐𝑜𝑚𝑜𝑣𝑒𝑚𝑒𝑛𝑡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Segoe UI" panose="020B0502040204020203" pitchFamily="34" charset="0"/>
                      </a:rPr>
                      <m:t> 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Segoe UI" panose="020B0502040204020203" pitchFamily="34" charset="0"/>
                      </a:rPr>
                      <m:t>𝑎𝑚𝑜𝑛𝑔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Segoe UI" panose="020B0502040204020203" pitchFamily="34" charset="0"/>
                      </a:rPr>
                      <m:t> </m:t>
                    </m:r>
                    <m:sSub>
                      <m:sSubPr>
                        <m:ctrlPr>
                          <a:rPr lang="en-US" sz="4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4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Segoe UI" panose="020B0502040204020203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4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Segoe UI" panose="020B0502040204020203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4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𝑡</m:t>
                        </m:r>
                      </m:sub>
                    </m:sSub>
                    <m:r>
                      <a:rPr lang="en-US" sz="44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Segoe UI" panose="020B05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4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𝑖</m:t>
                        </m:r>
                      </m:e>
                      <m:sub>
                        <m:r>
                          <a:rPr lang="en-US" sz="4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𝑡</m:t>
                        </m:r>
                      </m:sub>
                    </m:sSub>
                  </m:oMath>
                </a14:m>
                <a:endParaRPr lang="fa-IR" sz="4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838200"/>
                <a:ext cx="7696200" cy="769441"/>
              </a:xfrm>
              <a:prstGeom prst="rect">
                <a:avLst/>
              </a:prstGeom>
              <a:blipFill rotWithShape="1">
                <a:blip r:embed="rId12"/>
                <a:stretch>
                  <a:fillRect t="-19048" b="-43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576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0" grpId="0"/>
      <p:bldP spid="24" grpId="0"/>
      <p:bldP spid="24" grpId="1"/>
      <p:bldP spid="25" grpId="0"/>
      <p:bldP spid="25" grpId="1"/>
      <p:bldP spid="26" grpId="0"/>
      <p:bldP spid="26" grpId="1"/>
      <p:bldP spid="29" grpId="0"/>
      <p:bldP spid="29" grpId="1"/>
      <p:bldP spid="29" grpId="2"/>
      <p:bldP spid="30" grpId="0"/>
      <p:bldP spid="30" grpId="1"/>
      <p:bldP spid="31" grpId="0"/>
      <p:bldP spid="31" grpId="1"/>
      <p:bldP spid="32" grpId="0"/>
      <p:bldP spid="32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0B15E7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  <a:cs typeface="Segoe UI" panose="020B0502040204020203" pitchFamily="34" charset="0"/>
              </a:rPr>
              <a:t>Simulation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8534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Freeform 18"/>
          <p:cNvSpPr/>
          <p:nvPr/>
        </p:nvSpPr>
        <p:spPr>
          <a:xfrm>
            <a:off x="685800" y="1447800"/>
            <a:ext cx="1084521" cy="4834047"/>
          </a:xfrm>
          <a:custGeom>
            <a:avLst/>
            <a:gdLst>
              <a:gd name="connsiteX0" fmla="*/ 0 w 1084521"/>
              <a:gd name="connsiteY0" fmla="*/ 0 h 4834047"/>
              <a:gd name="connsiteX1" fmla="*/ 510363 w 1084521"/>
              <a:gd name="connsiteY1" fmla="*/ 3466214 h 4834047"/>
              <a:gd name="connsiteX2" fmla="*/ 871870 w 1084521"/>
              <a:gd name="connsiteY2" fmla="*/ 4657061 h 4834047"/>
              <a:gd name="connsiteX3" fmla="*/ 1084521 w 1084521"/>
              <a:gd name="connsiteY3" fmla="*/ 4805916 h 4834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4521" h="4834047">
                <a:moveTo>
                  <a:pt x="0" y="0"/>
                </a:moveTo>
                <a:cubicBezTo>
                  <a:pt x="182525" y="1345018"/>
                  <a:pt x="365051" y="2690037"/>
                  <a:pt x="510363" y="3466214"/>
                </a:cubicBezTo>
                <a:cubicBezTo>
                  <a:pt x="655675" y="4242391"/>
                  <a:pt x="776177" y="4433777"/>
                  <a:pt x="871870" y="4657061"/>
                </a:cubicBezTo>
                <a:cubicBezTo>
                  <a:pt x="967563" y="4880345"/>
                  <a:pt x="1026042" y="4843130"/>
                  <a:pt x="1084521" y="4805916"/>
                </a:cubicBezTo>
              </a:path>
            </a:pathLst>
          </a:custGeom>
          <a:noFill/>
          <a:ln w="444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685800" y="3910654"/>
            <a:ext cx="1105786" cy="1042346"/>
          </a:xfrm>
          <a:custGeom>
            <a:avLst/>
            <a:gdLst>
              <a:gd name="connsiteX0" fmla="*/ 0 w 1105786"/>
              <a:gd name="connsiteY0" fmla="*/ 0 h 1042346"/>
              <a:gd name="connsiteX1" fmla="*/ 659218 w 1105786"/>
              <a:gd name="connsiteY1" fmla="*/ 871869 h 1042346"/>
              <a:gd name="connsiteX2" fmla="*/ 1105786 w 1105786"/>
              <a:gd name="connsiteY2" fmla="*/ 1041990 h 1042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5786" h="1042346">
                <a:moveTo>
                  <a:pt x="0" y="0"/>
                </a:moveTo>
                <a:cubicBezTo>
                  <a:pt x="237460" y="349102"/>
                  <a:pt x="474920" y="698204"/>
                  <a:pt x="659218" y="871869"/>
                </a:cubicBezTo>
                <a:cubicBezTo>
                  <a:pt x="843516" y="1045534"/>
                  <a:pt x="974651" y="1043762"/>
                  <a:pt x="1105786" y="1041990"/>
                </a:cubicBezTo>
              </a:path>
            </a:pathLst>
          </a:custGeom>
          <a:noFill/>
          <a:ln w="41275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762000" y="1076980"/>
                <a:ext cx="76962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𝑐𝑦𝑐𝑙𝑒𝑠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𝑤𝑖𝑡h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h𝑎𝑙𝑓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𝑙𝑖𝑓𝑒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𝑜𝑓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𝑛𝑒𝑎𝑟𝑙𝑦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8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𝑞𝑢𝑎𝑟𝑡𝑒𝑟𝑠</m:t>
                      </m:r>
                    </m:oMath>
                  </m:oMathPara>
                </a14:m>
                <a:endParaRPr lang="fa-IR" sz="3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076980"/>
                <a:ext cx="7696200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2791" b="-37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893135" y="1609060"/>
                <a:ext cx="7696200" cy="2236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𝒑𝒆𝒓𝒔𝒊𝒔𝒕𝒆𝒏𝒕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𝒐𝒔𝒄𝒊𝒍𝒍𝒂𝒕𝒊𝒐𝒏𝒔</m:t>
                      </m:r>
                    </m:oMath>
                  </m:oMathPara>
                </a14:m>
                <a:endParaRPr lang="en-US" sz="28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" panose="020B0503020202020204" pitchFamily="34" charset="0"/>
                  <a:cs typeface="Segoe UI" panose="020B05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𝒊𝒏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𝒓𝒆𝒔𝒑𝒐𝒏𝒅𝒊𝒏𝒈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𝒕𝒐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 </m:t>
                      </m:r>
                    </m:oMath>
                  </m:oMathPara>
                </a14:m>
                <a:endParaRPr lang="en-US" sz="2800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" panose="020B0503020202020204" pitchFamily="34" charset="0"/>
                  <a:cs typeface="Segoe UI" panose="020B05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𝑝𝑢𝑟𝑒𝑙𝑦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𝒕𝒓𝒂𝒏𝒔𝒊𝒕𝒐𝒓𝒚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𝒅𝒆𝒎𝒂𝒏𝒅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𝒔𝒉𝒐𝒄𝒌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 </m:t>
                      </m:r>
                    </m:oMath>
                  </m:oMathPara>
                </a14:m>
                <a:endParaRPr lang="en-US" sz="28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" panose="020B0503020202020204" pitchFamily="34" charset="0"/>
                  <a:cs typeface="Segoe UI" panose="020B05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𝑏𝑒𝑐𝑎𝑢𝑠𝑒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𝑜𝑓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 </m:t>
                      </m:r>
                    </m:oMath>
                  </m:oMathPara>
                </a14:m>
                <a:endParaRPr lang="en-US" sz="2800" b="0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" panose="020B0503020202020204" pitchFamily="34" charset="0"/>
                  <a:cs typeface="Segoe UI" panose="020B05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𝑚𝑢𝑙𝑡𝑖𝑝𝑙𝑖𝑒𝑟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𝑎𝑐𝑐𝑒𝑙𝑒𝑟𝑎𝑡𝑜𝑟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𝑚𝑒𝑐h𝑎𝑛𝑖𝑠𝑚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 </m:t>
                      </m:r>
                    </m:oMath>
                  </m:oMathPara>
                </a14:m>
                <a:endParaRPr lang="en-US" sz="2800" b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" panose="020B0503020202020204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135" y="1609060"/>
                <a:ext cx="7696200" cy="2236831"/>
              </a:xfrm>
              <a:prstGeom prst="rect">
                <a:avLst/>
              </a:prstGeom>
              <a:blipFill>
                <a:blip r:embed="rId4"/>
                <a:stretch>
                  <a:fillRect t="-565" b="-5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50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33" grpId="0"/>
      <p:bldP spid="3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0B15E7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  <a:cs typeface="Segoe UI" panose="020B0502040204020203" pitchFamily="34" charset="0"/>
              </a:rPr>
              <a:t>Simulation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64991" y="-340009"/>
            <a:ext cx="5785416" cy="815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8524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0B15E7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  <a:cs typeface="Segoe UI" panose="020B0502040204020203" pitchFamily="34" charset="0"/>
              </a:rPr>
              <a:t>Simulation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47102" y="-286499"/>
            <a:ext cx="5678033" cy="815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173D5D2-BF6B-CA43-AC2D-C1A6C59C801D}"/>
              </a:ext>
            </a:extLst>
          </p:cNvPr>
          <p:cNvSpPr/>
          <p:nvPr/>
        </p:nvSpPr>
        <p:spPr>
          <a:xfrm>
            <a:off x="2819630" y="2362200"/>
            <a:ext cx="5234125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i.i.d sunspot shocks </a:t>
            </a:r>
          </a:p>
          <a:p>
            <a:pPr algn="ctr"/>
            <a:r>
              <a:rPr lang="en-US" sz="28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explain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37%</a:t>
            </a:r>
            <a:r>
              <a:rPr lang="en-US" sz="28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 of </a:t>
            </a:r>
          </a:p>
          <a:p>
            <a:pPr algn="ctr"/>
            <a:r>
              <a:rPr lang="en-US" sz="28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the Var(the US output growth)</a:t>
            </a:r>
            <a:endParaRPr lang="en-US" sz="2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20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0B15E7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  <a:cs typeface="Segoe UI" panose="020B0502040204020203" pitchFamily="34" charset="0"/>
              </a:rPr>
              <a:t>Introduction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1067906"/>
            <a:ext cx="8686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Benhabib &amp; Farmer (1994) </a:t>
            </a: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 </a:t>
            </a: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نشان میدهد که اگر </a:t>
            </a:r>
            <a:r>
              <a:rPr lang="fa-I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بازدهی نسبت به مقیاس</a:t>
            </a: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 بدلیل وجود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externality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 </a:t>
            </a: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، و نه به دلیل وجود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capacity utilization </a:t>
            </a:r>
            <a:r>
              <a:rPr lang="fa-I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 </a:t>
            </a: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متغیر، </a:t>
            </a:r>
            <a:r>
              <a:rPr lang="fa-I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فزاینده </a:t>
            </a: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و </a:t>
            </a:r>
            <a:r>
              <a:rPr lang="fa-I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به</a:t>
            </a: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 </a:t>
            </a:r>
            <a:r>
              <a:rPr lang="fa-I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اندازه کافی بزرگ</a:t>
            </a: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 باشد، مدل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RBC</a:t>
            </a: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 دارای چند تعادل و لذا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indeterminate</a:t>
            </a: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 است. و چنین مدلی بهتر از مدل ساده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RBC</a:t>
            </a: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 که دارای بازدهی ثابت نسبت به مقیاس است ویژگیهای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 </a:t>
            </a: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چرخه ای سریهای زمانی ایالات متحده را توضیح میدهد.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9644" y="3758769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به قدری که شیب منحنی تقاضای نیروی کار، مثبت و بیش از شیب منحنی عرضه نیروی کار </a:t>
            </a: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گردد.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491999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این درجه از بازدهی فزاینده نسبت به مقیاس با یافته های تجربی سازگار نیست.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xmlns="" id="{74BCDE79-E47C-5A42-9F61-12B7A0C31680}"/>
              </a:ext>
            </a:extLst>
          </p:cNvPr>
          <p:cNvSpPr/>
          <p:nvPr/>
        </p:nvSpPr>
        <p:spPr>
          <a:xfrm rot="2149380">
            <a:off x="6959797" y="2148412"/>
            <a:ext cx="1984964" cy="2624328"/>
          </a:xfrm>
          <a:prstGeom prst="arc">
            <a:avLst>
              <a:gd name="adj1" fmla="val 16409161"/>
              <a:gd name="adj2" fmla="val 21067506"/>
            </a:avLst>
          </a:prstGeom>
          <a:ln w="34925" cmpd="dbl">
            <a:solidFill>
              <a:srgbClr val="0B15E7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EE727C99-91D0-8742-8174-597FCC84D264}"/>
              </a:ext>
            </a:extLst>
          </p:cNvPr>
          <p:cNvCxnSpPr>
            <a:cxnSpLocks/>
          </p:cNvCxnSpPr>
          <p:nvPr/>
        </p:nvCxnSpPr>
        <p:spPr>
          <a:xfrm>
            <a:off x="8382000" y="2438400"/>
            <a:ext cx="381000" cy="0"/>
          </a:xfrm>
          <a:prstGeom prst="line">
            <a:avLst/>
          </a:prstGeom>
          <a:ln w="41275" cmpd="dbl">
            <a:solidFill>
              <a:srgbClr val="0B15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206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2" grpId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0B15E7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  <a:cs typeface="Segoe UI" panose="020B0502040204020203" pitchFamily="34" charset="0"/>
              </a:rPr>
              <a:t>Simulation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85372" y="-295829"/>
            <a:ext cx="5773256" cy="807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786BE0C-7950-1844-90F9-B2BDE30B141B}"/>
              </a:ext>
            </a:extLst>
          </p:cNvPr>
          <p:cNvSpPr/>
          <p:nvPr/>
        </p:nvSpPr>
        <p:spPr>
          <a:xfrm>
            <a:off x="2895600" y="2514600"/>
            <a:ext cx="5234125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transitory preference shocks </a:t>
            </a:r>
          </a:p>
          <a:p>
            <a:pPr algn="ctr"/>
            <a:r>
              <a:rPr lang="en-US" sz="28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explain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35%</a:t>
            </a:r>
            <a:r>
              <a:rPr lang="en-US" sz="28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 of </a:t>
            </a:r>
          </a:p>
          <a:p>
            <a:pPr algn="ctr"/>
            <a:r>
              <a:rPr lang="en-US" sz="28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the Var(the US output growth)</a:t>
            </a:r>
            <a:endParaRPr lang="en-US" sz="2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69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0B15E7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  <a:cs typeface="Segoe UI" panose="020B0502040204020203" pitchFamily="34" charset="0"/>
              </a:rPr>
              <a:t>Simulation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07463" y="-349414"/>
            <a:ext cx="5729074" cy="7951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608AB0D-79A9-2F4F-A2CA-CC60C5C518E9}"/>
              </a:ext>
            </a:extLst>
          </p:cNvPr>
          <p:cNvSpPr/>
          <p:nvPr/>
        </p:nvSpPr>
        <p:spPr>
          <a:xfrm>
            <a:off x="2743200" y="2438400"/>
            <a:ext cx="5234125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permanent technology shocks </a:t>
            </a:r>
          </a:p>
          <a:p>
            <a:pPr algn="ctr"/>
            <a:r>
              <a:rPr lang="en-US" sz="28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contribute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nothing</a:t>
            </a:r>
            <a:r>
              <a:rPr lang="en-US" sz="28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 to </a:t>
            </a:r>
          </a:p>
          <a:p>
            <a:pPr algn="ctr"/>
            <a:r>
              <a:rPr lang="en-US" sz="28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the Var(the US output growth)</a:t>
            </a:r>
            <a:endParaRPr lang="en-US" sz="2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88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0B15E7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  <a:cs typeface="Segoe UI" panose="020B0502040204020203" pitchFamily="34" charset="0"/>
              </a:rPr>
              <a:t>Introduction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942013"/>
            <a:ext cx="8686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ون با لحاظ متغیر</a:t>
            </a:r>
            <a:r>
              <a:rPr lang="fa-I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capacity utilization</a:t>
            </a: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 </a:t>
            </a: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در مدل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Benhabib &amp; Farmer</a:t>
            </a: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 </a:t>
            </a: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نشان میدهد </a:t>
            </a:r>
            <a:r>
              <a:rPr lang="fa-IR" sz="2800" b="1" dirty="0">
                <a:solidFill>
                  <a:srgbClr val="0B15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:</a:t>
            </a:r>
          </a:p>
          <a:p>
            <a:pPr algn="just" rtl="1"/>
            <a:endParaRPr lang="fa-IR" sz="2800" b="1" dirty="0">
              <a:solidFill>
                <a:srgbClr val="0B15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  <a:p>
            <a:pPr algn="just" rtl="1"/>
            <a:r>
              <a:rPr lang="fa-IR" sz="2800" dirty="0">
                <a:solidFill>
                  <a:srgbClr val="0B15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۱. </a:t>
            </a: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نه</a:t>
            </a:r>
            <a:r>
              <a:rPr lang="fa-IR" sz="2800" dirty="0">
                <a:solidFill>
                  <a:srgbClr val="0B15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 </a:t>
            </a: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شوکهای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persistent</a:t>
            </a: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 در </a:t>
            </a:r>
            <a:r>
              <a:rPr lang="fa-IR" sz="28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B Mitra" pitchFamily="2" charset="-78"/>
                <a:cs typeface="B Mitra" pitchFamily="2" charset="-78"/>
              </a:rPr>
              <a:t>بهره­وری </a:t>
            </a: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عوامل تولید، بلکه </a:t>
            </a:r>
            <a:r>
              <a:rPr lang="fa-I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شوکهای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i.i.d</a:t>
            </a:r>
            <a:r>
              <a:rPr lang="fa-I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 </a:t>
            </a:r>
            <a:r>
              <a:rPr lang="fa-I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(شوکهای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transitory</a:t>
            </a:r>
            <a:r>
              <a:rPr lang="fa-I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 </a:t>
            </a:r>
            <a:r>
              <a:rPr lang="fa-I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در تقاضا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 </a:t>
            </a:r>
            <a:r>
              <a:rPr lang="fa-I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یا شوکهای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sunspot </a:t>
            </a:r>
            <a:r>
              <a:rPr lang="fa-I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)</a:t>
            </a:r>
            <a:r>
              <a:rPr lang="fa-I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 </a:t>
            </a: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قادر به توضیح ادوار تجاری هستند.</a:t>
            </a:r>
            <a:endParaRPr lang="fa-IR" sz="2800" dirty="0">
              <a:solidFill>
                <a:srgbClr val="0B15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  <a:p>
            <a:pPr algn="just" rtl="1"/>
            <a:endParaRPr lang="fa-I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  <a:p>
            <a:pPr algn="just" rtl="1"/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 </a:t>
            </a:r>
            <a:r>
              <a:rPr lang="fa-IR" sz="2800" dirty="0">
                <a:solidFill>
                  <a:srgbClr val="0B15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۲. </a:t>
            </a:r>
            <a:r>
              <a:rPr lang="fa-I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وجود چند تعادل و لذا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indeterminacy</a:t>
            </a:r>
            <a:r>
              <a:rPr lang="fa-I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 </a:t>
            </a: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در مدل، </a:t>
            </a:r>
            <a:r>
              <a:rPr lang="fa-I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آسانتر </a:t>
            </a: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امکان وقوع خواهد یافت.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3962400"/>
            <a:ext cx="868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یعنی چنانچه </a:t>
            </a:r>
            <a:r>
              <a:rPr lang="fa-I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بازدهی نسبت به مقیاس</a:t>
            </a: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، فقط </a:t>
            </a:r>
            <a:r>
              <a:rPr lang="fa-I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اندکی بزرگتر از یک </a:t>
            </a: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باشد، </a:t>
            </a:r>
            <a:r>
              <a:rPr lang="fa-I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بطوریکه شیب منحنی تقاضای نیروی کار کماکان منفی</a:t>
            </a: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 باقی بماند، باز هم مدل دارای چند تعادل و لذا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indeterminate</a:t>
            </a: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 </a:t>
            </a: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خواهد بود.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169920" y="3581400"/>
            <a:ext cx="640080" cy="0"/>
          </a:xfrm>
          <a:prstGeom prst="line">
            <a:avLst/>
          </a:prstGeom>
          <a:ln w="41275" cmpd="dbl">
            <a:solidFill>
              <a:srgbClr val="0B15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8600" y="5624274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Wen</a:t>
            </a: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 نشان میدهد که این مدل با یافته های تجربی سازگارتر است.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6527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0B15E7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  <a:cs typeface="Segoe UI" panose="020B0502040204020203" pitchFamily="34" charset="0"/>
              </a:rPr>
              <a:t>The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90642" y="1066797"/>
                <a:ext cx="5678926" cy="14355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        </m:t>
                          </m:r>
                        </m:fName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nary>
                            <m:naryPr>
                              <m:chr m:val="∑"/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(</m:t>
                              </m:r>
                              <m:func>
                                <m:funcPr>
                                  <m:ctrlP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𝑙𝑜𝑔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chemeClr val="tx1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chemeClr val="tx1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chemeClr val="tx1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−</m:t>
                                  </m:r>
                                </m:e>
                              </m:func>
                            </m:e>
                          </m:nary>
                        </m:e>
                      </m:func>
                      <m:f>
                        <m:f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cs typeface="Segoe UI" panose="020B0502040204020203" pitchFamily="34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cs typeface="Segoe UI" panose="020B0502040204020203" pitchFamily="34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1</m:t>
                              </m:r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+</m:t>
                              </m:r>
                              <m:r>
                                <a:rPr lang="en-US" sz="360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𝛾</m:t>
                              </m:r>
                            </m:sup>
                          </m:sSup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1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+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𝛾</m:t>
                          </m:r>
                        </m:den>
                      </m:f>
                      <m:r>
                        <a:rPr lang="fa-IR" sz="32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642" y="1066797"/>
                <a:ext cx="5678926" cy="1435521"/>
              </a:xfrm>
              <a:prstGeom prst="rect">
                <a:avLst/>
              </a:prstGeom>
              <a:blipFill rotWithShape="1">
                <a:blip r:embed="rId2"/>
                <a:stretch>
                  <a:fillRect b="-2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40118" y="2514600"/>
                <a:ext cx="211448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𝑠𝑢𝑏𝑗𝑒𝑐𝑡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𝑡𝑜</m:t>
                      </m:r>
                    </m:oMath>
                  </m:oMathPara>
                </a14:m>
                <a:endParaRPr lang="en-US" sz="3600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18" y="2514600"/>
                <a:ext cx="2114489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24169" y="1492171"/>
                <a:ext cx="208525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𝑚𝑎𝑥𝑖𝑚𝑖𝑧𝑒</m:t>
                      </m:r>
                    </m:oMath>
                  </m:oMathPara>
                </a14:m>
                <a:endParaRPr lang="en-US" sz="3600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69" y="1492171"/>
                <a:ext cx="2085251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07335" y="4419600"/>
                <a:ext cx="2993065" cy="60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𝛿</m:t>
                        </m:r>
                      </m:e>
                      <m:sub>
                        <m:r>
                          <a:rPr lang="en-US" sz="3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𝑡</m:t>
                        </m:r>
                      </m:sub>
                    </m:sSub>
                    <m:r>
                      <a:rPr lang="en-US" sz="32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Segoe UI" panose="020B0502040204020203" pitchFamily="34" charset="0"/>
                      </a:rPr>
                      <m:t>=</m:t>
                    </m:r>
                  </m:oMath>
                </a14:m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Segoe UI" panose="020B0502040204020203" pitchFamily="34" charset="0"/>
                      </a:rPr>
                      <m:t>𝜏</m:t>
                    </m:r>
                    <m:r>
                      <a:rPr lang="en-US" sz="32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Segoe UI" panose="020B0502040204020203" pitchFamily="34" charset="0"/>
                      </a:rPr>
                      <m:t> </m:t>
                    </m:r>
                    <m:sSup>
                      <m:sSupPr>
                        <m:ctrlPr>
                          <a:rPr lang="en-US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3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Segoe UI" panose="020B0502040204020203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3200" b="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Segoe UI" panose="020B0502040204020203" pitchFamily="34" charset="0"/>
                              </a:rPr>
                              <m:t>𝑡</m:t>
                            </m:r>
                          </m:sub>
                        </m:sSub>
                      </m:e>
                      <m:sup>
                        <m:r>
                          <a:rPr lang="el-GR" sz="3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𝜃</m:t>
                        </m:r>
                      </m:sup>
                    </m:sSup>
                  </m:oMath>
                </a14:m>
                <a:endParaRPr lang="en-US" sz="32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335" y="4419600"/>
                <a:ext cx="2993065" cy="60651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629400" y="1534180"/>
                <a:ext cx="29930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(</m:t>
                      </m:r>
                      <m:r>
                        <a:rPr lang="en-US" sz="280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𝛾</m:t>
                      </m:r>
                      <m:r>
                        <a:rPr lang="en-US" sz="280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≥</m:t>
                      </m:r>
                      <m:r>
                        <a:rPr lang="en-US" sz="280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0</m:t>
                      </m:r>
                      <m:r>
                        <a:rPr lang="en-US" sz="280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8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1534180"/>
                <a:ext cx="2993065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309420" y="4495800"/>
                <a:ext cx="29930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(</m:t>
                      </m:r>
                      <m:r>
                        <a:rPr lang="en-US" sz="280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0</m:t>
                      </m:r>
                      <m:r>
                        <a:rPr lang="en-US" sz="280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&lt;</m:t>
                      </m:r>
                      <m:r>
                        <a:rPr lang="en-US" sz="280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𝜏</m:t>
                      </m:r>
                      <m:r>
                        <a:rPr lang="en-US" sz="280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&lt;</m:t>
                      </m:r>
                      <m:r>
                        <a:rPr lang="en-US" sz="280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1</m:t>
                      </m:r>
                      <m:r>
                        <a:rPr lang="en-US" sz="280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8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9420" y="4495800"/>
                <a:ext cx="2993065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52400" y="3398941"/>
                <a:ext cx="9131595" cy="538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9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29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29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𝑡</m:t>
                        </m:r>
                      </m:sub>
                    </m:sSub>
                    <m:r>
                      <a:rPr lang="en-US" sz="29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Segoe UI" panose="020B0502040204020203" pitchFamily="34" charset="0"/>
                      </a:rPr>
                      <m:t>+</m:t>
                    </m:r>
                    <m:sSub>
                      <m:sSubPr>
                        <m:ctrlPr>
                          <a:rPr lang="en-US" sz="29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29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𝑘</m:t>
                        </m:r>
                      </m:e>
                      <m:sub>
                        <m:r>
                          <a:rPr lang="en-US" sz="29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𝑡</m:t>
                        </m:r>
                        <m:r>
                          <a:rPr lang="en-US" sz="29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+</m:t>
                        </m:r>
                        <m:r>
                          <a:rPr lang="en-US" sz="29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1</m:t>
                        </m:r>
                      </m:sub>
                    </m:sSub>
                    <m:r>
                      <a:rPr lang="en-US" sz="29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Segoe UI" panose="020B0502040204020203" pitchFamily="34" charset="0"/>
                      </a:rPr>
                      <m:t>−</m:t>
                    </m:r>
                    <m:d>
                      <m:dPr>
                        <m:ctrlPr>
                          <a:rPr lang="en-US" sz="29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lang="en-US" sz="29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1</m:t>
                        </m:r>
                        <m:r>
                          <a:rPr lang="en-US" sz="29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90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9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Segoe UI" panose="020B0502040204020203" pitchFamily="34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29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Segoe UI" panose="020B0502040204020203" pitchFamily="34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29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29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𝑘</m:t>
                        </m:r>
                      </m:e>
                      <m:sub>
                        <m:r>
                          <a:rPr lang="en-US" sz="29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𝑡</m:t>
                        </m:r>
                      </m:sub>
                    </m:sSub>
                    <m:r>
                      <a:rPr lang="en-US" sz="29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Segoe UI" panose="020B0502040204020203" pitchFamily="34" charset="0"/>
                      </a:rPr>
                      <m:t>=</m:t>
                    </m:r>
                    <m:sSub>
                      <m:sSubPr>
                        <m:ctrlPr>
                          <a:rPr lang="en-US" sz="29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2900" b="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900" b="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𝑡</m:t>
                        </m:r>
                      </m:sub>
                    </m:sSub>
                    <m:r>
                      <a:rPr lang="en-US" sz="29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Segoe UI" panose="020B0502040204020203" pitchFamily="34" charset="0"/>
                      </a:rPr>
                      <m:t>=</m:t>
                    </m:r>
                    <m:sSub>
                      <m:sSubPr>
                        <m:ctrlPr>
                          <a:rPr lang="en-US" sz="29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2900" b="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900" b="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9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9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9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sSubPr>
                          <m:e>
                            <m:r>
                              <a:rPr lang="fa-IR" sz="29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Segoe UI" panose="020B0502040204020203" pitchFamily="34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fa-IR" sz="290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Segoe UI" panose="020B05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9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cs typeface="Segoe UI" panose="020B0502040204020203" pitchFamily="34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9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cs typeface="Segoe UI" panose="020B0502040204020203" pitchFamily="34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fa-IR" sz="29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Segoe UI" panose="020B0502040204020203" pitchFamily="34" charset="0"/>
                              </a:rPr>
                              <m:t> </m:t>
                            </m:r>
                            <m:r>
                              <a:rPr lang="en-US" sz="2900" b="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Segoe UI" panose="020B0502040204020203" pitchFamily="34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900" b="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Segoe UI" panose="020B0502040204020203" pitchFamily="34" charset="0"/>
                              </a:rPr>
                              <m:t>𝑡</m:t>
                            </m:r>
                          </m:sub>
                        </m:sSub>
                        <m:r>
                          <a:rPr lang="fa-IR" sz="29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)</m:t>
                        </m:r>
                      </m:e>
                      <m:sup>
                        <m:r>
                          <a:rPr lang="en-US" sz="2900" b="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𝛼</m:t>
                        </m:r>
                      </m:sup>
                    </m:sSup>
                    <m:r>
                      <a:rPr lang="en-US" sz="2900" b="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Segoe UI" panose="020B0502040204020203" pitchFamily="34" charset="0"/>
                      </a:rPr>
                      <m:t> </m:t>
                    </m:r>
                    <m:sSup>
                      <m:sSupPr>
                        <m:ctrlPr>
                          <a:rPr lang="en-US" sz="29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9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900" b="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Segoe UI" panose="020B0502040204020203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900" b="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Segoe UI" panose="020B0502040204020203" pitchFamily="34" charset="0"/>
                              </a:rPr>
                              <m:t>𝑡</m:t>
                            </m:r>
                          </m:sub>
                        </m:sSub>
                      </m:e>
                      <m:sup>
                        <m:r>
                          <a:rPr lang="en-US" sz="2900" b="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1</m:t>
                        </m:r>
                        <m:r>
                          <a:rPr lang="en-US" sz="2900" b="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−</m:t>
                        </m:r>
                        <m:r>
                          <a:rPr lang="en-US" sz="2900" b="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𝛼</m:t>
                        </m:r>
                      </m:sup>
                    </m:sSup>
                    <m:r>
                      <a:rPr lang="en-US" sz="29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Segoe UI" panose="020B0502040204020203" pitchFamily="34" charset="0"/>
                      </a:rPr>
                      <m:t> </m:t>
                    </m:r>
                    <m:sSub>
                      <m:sSubPr>
                        <m:ctrlPr>
                          <a:rPr lang="en-US" sz="29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900" b="0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e</m:t>
                        </m:r>
                        <m:r>
                          <a:rPr lang="en-US" sz="2900" b="0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̅</m:t>
                        </m:r>
                      </m:e>
                      <m:sub>
                        <m:r>
                          <a:rPr lang="en-US" sz="29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29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398941"/>
                <a:ext cx="9131595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/>
          <p:cNvCxnSpPr/>
          <p:nvPr/>
        </p:nvCxnSpPr>
        <p:spPr>
          <a:xfrm>
            <a:off x="5642884" y="3962400"/>
            <a:ext cx="365760" cy="0"/>
          </a:xfrm>
          <a:prstGeom prst="line">
            <a:avLst/>
          </a:prstGeom>
          <a:ln w="508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484644" y="4005680"/>
                <a:ext cx="252575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𝑐𝑎𝑝𝑎𝑐𝑖𝑡𝑦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𝑢𝑡𝑖𝑙𝑖𝑧𝑎𝑡𝑖𝑜𝑛</m:t>
                      </m:r>
                    </m:oMath>
                  </m:oMathPara>
                </a14:m>
                <a:endParaRPr lang="en-US" sz="2400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644" y="4005680"/>
                <a:ext cx="2525756" cy="400110"/>
              </a:xfrm>
              <a:prstGeom prst="rect">
                <a:avLst/>
              </a:prstGeom>
              <a:blipFill rotWithShape="1">
                <a:blip r:embed="rId9"/>
                <a:stretch>
                  <a:fillRect b="-19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/>
          <p:cNvCxnSpPr/>
          <p:nvPr/>
        </p:nvCxnSpPr>
        <p:spPr>
          <a:xfrm>
            <a:off x="2895600" y="3962400"/>
            <a:ext cx="365760" cy="0"/>
          </a:xfrm>
          <a:prstGeom prst="line">
            <a:avLst/>
          </a:prstGeom>
          <a:ln w="508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23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1"/>
      <p:bldP spid="30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33400" y="1897266"/>
                <a:ext cx="2936188" cy="11119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320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32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en-US" sz="32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320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32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𝜏𝛳</m:t>
                      </m:r>
                      <m:sSup>
                        <m:sSupPr>
                          <m:ctrlPr>
                            <a:rPr lang="el-GR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l-GR" sz="32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32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e>
                        <m:sup>
                          <m:r>
                            <a:rPr lang="el-GR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𝛳</m:t>
                          </m:r>
                          <m:r>
                            <a:rPr lang="en-US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−</m:t>
                          </m:r>
                          <m:r>
                            <a:rPr lang="en-US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897266"/>
                <a:ext cx="2936188" cy="1111907"/>
              </a:xfrm>
              <a:prstGeom prst="rect">
                <a:avLst/>
              </a:prstGeom>
              <a:blipFill rotWithShape="1">
                <a:blip r:embed="rId2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3400" y="3289518"/>
                <a:ext cx="4471289" cy="11636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32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320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32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en-US" sz="32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l-GR" sz="32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l-GR" sz="3200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32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l-GR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𝜏</m:t>
                          </m:r>
                          <m:r>
                            <a:rPr lang="el-GR" sz="3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𝛳</m:t>
                          </m:r>
                          <m:r>
                            <a:rPr lang="en-US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(</m:t>
                          </m:r>
                          <m:r>
                            <a:rPr lang="en-US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𝛳</m:t>
                          </m:r>
                          <m:r>
                            <a:rPr lang="en-US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−</m:t>
                          </m:r>
                          <m:r>
                            <a:rPr lang="en-US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1</m:t>
                          </m:r>
                          <m:r>
                            <a:rPr lang="en-US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)</m:t>
                          </m:r>
                          <m:sSub>
                            <m:sSubPr>
                              <m:ctrlPr>
                                <a:rPr lang="el-GR" sz="32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32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e>
                        <m:sup>
                          <m:r>
                            <a:rPr lang="el-GR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𝛳</m:t>
                          </m:r>
                          <m:r>
                            <a:rPr lang="en-US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−</m:t>
                          </m:r>
                          <m:r>
                            <a:rPr lang="en-US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289518"/>
                <a:ext cx="4471289" cy="1163652"/>
              </a:xfrm>
              <a:prstGeom prst="rect">
                <a:avLst/>
              </a:prstGeom>
              <a:blipFill rotWithShape="1">
                <a:blip r:embed="rId3"/>
                <a:stretch>
                  <a:fillRect b="-1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600" y="982866"/>
                <a:ext cx="2993065" cy="60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𝛿</m:t>
                        </m:r>
                      </m:e>
                      <m:sub>
                        <m:r>
                          <a:rPr lang="en-US" sz="3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𝑡</m:t>
                        </m:r>
                      </m:sub>
                    </m:sSub>
                    <m:r>
                      <a:rPr lang="en-US" sz="32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Segoe UI" panose="020B0502040204020203" pitchFamily="34" charset="0"/>
                      </a:rPr>
                      <m:t>=</m:t>
                    </m:r>
                  </m:oMath>
                </a14:m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Segoe UI" panose="020B0502040204020203" pitchFamily="34" charset="0"/>
                      </a:rPr>
                      <m:t>𝜏</m:t>
                    </m:r>
                    <m:r>
                      <a:rPr lang="en-US" sz="32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Segoe UI" panose="020B0502040204020203" pitchFamily="34" charset="0"/>
                      </a:rPr>
                      <m:t> </m:t>
                    </m:r>
                    <m:sSup>
                      <m:sSupPr>
                        <m:ctrlPr>
                          <a:rPr lang="en-US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3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Segoe UI" panose="020B0502040204020203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3200" b="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Segoe UI" panose="020B0502040204020203" pitchFamily="34" charset="0"/>
                              </a:rPr>
                              <m:t>𝑡</m:t>
                            </m:r>
                          </m:sub>
                        </m:sSub>
                      </m:e>
                      <m:sup>
                        <m:r>
                          <a:rPr lang="el-GR" sz="3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𝜃</m:t>
                        </m:r>
                      </m:sup>
                    </m:sSup>
                  </m:oMath>
                </a14:m>
                <a:endParaRPr lang="en-US" sz="32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982866"/>
                <a:ext cx="2993065" cy="60651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0B15E7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  <a:cs typeface="Segoe UI" panose="020B0502040204020203" pitchFamily="34" charset="0"/>
              </a:rPr>
              <a:t>The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14800" y="3746718"/>
                <a:ext cx="29930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&gt;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0</m:t>
                      </m:r>
                    </m:oMath>
                  </m:oMathPara>
                </a14:m>
                <a:endParaRPr lang="en-US" sz="28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3746718"/>
                <a:ext cx="2993065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28600" y="4661118"/>
            <a:ext cx="8686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اگر هزینه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capacity utilization</a:t>
            </a: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 </a:t>
            </a: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بصورت ثابت و یا کاهنده افزایش یابد، بنگاه حداقل کننده هزینه، میزان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capacity utilization</a:t>
            </a: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 را در حداثر مقداری که میتواند داشته باشد تعیین خواهد کرد؛ پس </a:t>
            </a:r>
            <a:r>
              <a:rPr lang="fa-I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برای اینکه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capacity utilization</a:t>
            </a:r>
            <a:r>
              <a:rPr lang="fa-I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 </a:t>
            </a:r>
            <a:r>
              <a:rPr lang="fa-I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متغیر باشد، هزینه آن باید بصورت فزاینده افزایش یابد. 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465135" y="3746718"/>
                <a:ext cx="29930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⟾</m:t>
                      </m:r>
                      <m:r>
                        <a:rPr lang="fa-IR" sz="28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 </m:t>
                      </m:r>
                      <m:r>
                        <a:rPr lang="fa-IR" sz="28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𝛳</m:t>
                      </m:r>
                      <m:r>
                        <a:rPr lang="fa-IR" sz="28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&gt;</m:t>
                      </m:r>
                      <m:r>
                        <a:rPr lang="fa-IR" sz="28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1</m:t>
                      </m:r>
                    </m:oMath>
                  </m:oMathPara>
                </a14:m>
                <a:endParaRPr lang="en-US" sz="2800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135" y="3746718"/>
                <a:ext cx="2993065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932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0B15E7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  <a:cs typeface="Segoe UI" panose="020B0502040204020203" pitchFamily="34" charset="0"/>
              </a:rPr>
              <a:t>The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90642" y="1066797"/>
                <a:ext cx="5678926" cy="14355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        </m:t>
                          </m:r>
                        </m:fName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nary>
                            <m:naryPr>
                              <m:chr m:val="∑"/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(</m:t>
                              </m:r>
                              <m:func>
                                <m:funcPr>
                                  <m:ctrlP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𝑙𝑜𝑔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chemeClr val="tx1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chemeClr val="tx1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chemeClr val="tx1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−</m:t>
                                  </m:r>
                                </m:e>
                              </m:func>
                            </m:e>
                          </m:nary>
                        </m:e>
                      </m:func>
                      <m:f>
                        <m:f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cs typeface="Segoe UI" panose="020B0502040204020203" pitchFamily="34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cs typeface="Segoe UI" panose="020B0502040204020203" pitchFamily="34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1</m:t>
                              </m:r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+</m:t>
                              </m:r>
                              <m:r>
                                <a:rPr lang="en-US" sz="360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𝛾</m:t>
                              </m:r>
                            </m:sup>
                          </m:sSup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1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+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𝛾</m:t>
                          </m:r>
                        </m:den>
                      </m:f>
                      <m:r>
                        <a:rPr lang="fa-IR" sz="32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642" y="1066797"/>
                <a:ext cx="5678926" cy="1435521"/>
              </a:xfrm>
              <a:prstGeom prst="rect">
                <a:avLst/>
              </a:prstGeom>
              <a:blipFill rotWithShape="1">
                <a:blip r:embed="rId2"/>
                <a:stretch>
                  <a:fillRect b="-2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2400" y="3398941"/>
                <a:ext cx="9131595" cy="538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9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29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29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𝑡</m:t>
                        </m:r>
                      </m:sub>
                    </m:sSub>
                    <m:r>
                      <a:rPr lang="en-US" sz="29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Segoe UI" panose="020B0502040204020203" pitchFamily="34" charset="0"/>
                      </a:rPr>
                      <m:t>+</m:t>
                    </m:r>
                    <m:sSub>
                      <m:sSubPr>
                        <m:ctrlPr>
                          <a:rPr lang="en-US" sz="29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29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𝑘</m:t>
                        </m:r>
                      </m:e>
                      <m:sub>
                        <m:r>
                          <a:rPr lang="en-US" sz="29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𝑡</m:t>
                        </m:r>
                        <m:r>
                          <a:rPr lang="en-US" sz="29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+</m:t>
                        </m:r>
                        <m:r>
                          <a:rPr lang="en-US" sz="29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1</m:t>
                        </m:r>
                      </m:sub>
                    </m:sSub>
                    <m:r>
                      <a:rPr lang="en-US" sz="29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Segoe UI" panose="020B0502040204020203" pitchFamily="34" charset="0"/>
                      </a:rPr>
                      <m:t>−</m:t>
                    </m:r>
                    <m:d>
                      <m:dPr>
                        <m:ctrlPr>
                          <a:rPr lang="en-US" sz="29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lang="en-US" sz="29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1</m:t>
                        </m:r>
                        <m:r>
                          <a:rPr lang="en-US" sz="29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90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9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Segoe UI" panose="020B0502040204020203" pitchFamily="34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29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Segoe UI" panose="020B0502040204020203" pitchFamily="34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29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29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𝑘</m:t>
                        </m:r>
                      </m:e>
                      <m:sub>
                        <m:r>
                          <a:rPr lang="en-US" sz="29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𝑡</m:t>
                        </m:r>
                      </m:sub>
                    </m:sSub>
                    <m:r>
                      <a:rPr lang="en-US" sz="29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Segoe UI" panose="020B0502040204020203" pitchFamily="34" charset="0"/>
                      </a:rPr>
                      <m:t>=</m:t>
                    </m:r>
                    <m:sSub>
                      <m:sSubPr>
                        <m:ctrlPr>
                          <a:rPr lang="en-US" sz="29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2900" b="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900" b="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𝑡</m:t>
                        </m:r>
                      </m:sub>
                    </m:sSub>
                    <m:r>
                      <a:rPr lang="en-US" sz="29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Segoe UI" panose="020B0502040204020203" pitchFamily="34" charset="0"/>
                      </a:rPr>
                      <m:t>=</m:t>
                    </m:r>
                    <m:sSub>
                      <m:sSubPr>
                        <m:ctrlPr>
                          <a:rPr lang="en-US" sz="29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2900" b="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900" b="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9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9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9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sSubPr>
                          <m:e>
                            <m:r>
                              <a:rPr lang="fa-IR" sz="29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Segoe UI" panose="020B0502040204020203" pitchFamily="34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fa-IR" sz="290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Segoe UI" panose="020B05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9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cs typeface="Segoe UI" panose="020B0502040204020203" pitchFamily="34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9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cs typeface="Segoe UI" panose="020B0502040204020203" pitchFamily="34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fa-IR" sz="29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Segoe UI" panose="020B0502040204020203" pitchFamily="34" charset="0"/>
                              </a:rPr>
                              <m:t> </m:t>
                            </m:r>
                            <m:r>
                              <a:rPr lang="en-US" sz="2900" b="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Segoe UI" panose="020B0502040204020203" pitchFamily="34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900" b="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Segoe UI" panose="020B0502040204020203" pitchFamily="34" charset="0"/>
                              </a:rPr>
                              <m:t>𝑡</m:t>
                            </m:r>
                          </m:sub>
                        </m:sSub>
                        <m:r>
                          <a:rPr lang="fa-IR" sz="29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)</m:t>
                        </m:r>
                      </m:e>
                      <m:sup>
                        <m:r>
                          <a:rPr lang="en-US" sz="2900" b="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𝛼</m:t>
                        </m:r>
                      </m:sup>
                    </m:sSup>
                    <m:r>
                      <a:rPr lang="en-US" sz="2900" b="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Segoe UI" panose="020B0502040204020203" pitchFamily="34" charset="0"/>
                      </a:rPr>
                      <m:t> </m:t>
                    </m:r>
                    <m:sSup>
                      <m:sSupPr>
                        <m:ctrlPr>
                          <a:rPr lang="en-US" sz="29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9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900" b="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Segoe UI" panose="020B0502040204020203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900" b="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Segoe UI" panose="020B0502040204020203" pitchFamily="34" charset="0"/>
                              </a:rPr>
                              <m:t>𝑡</m:t>
                            </m:r>
                          </m:sub>
                        </m:sSub>
                      </m:e>
                      <m:sup>
                        <m:r>
                          <a:rPr lang="en-US" sz="2900" b="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1</m:t>
                        </m:r>
                        <m:r>
                          <a:rPr lang="en-US" sz="2900" b="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−</m:t>
                        </m:r>
                        <m:r>
                          <a:rPr lang="en-US" sz="2900" b="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𝛼</m:t>
                        </m:r>
                      </m:sup>
                    </m:sSup>
                    <m:r>
                      <a:rPr lang="en-US" sz="29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Segoe UI" panose="020B0502040204020203" pitchFamily="34" charset="0"/>
                      </a:rPr>
                      <m:t> </m:t>
                    </m:r>
                    <m:sSub>
                      <m:sSubPr>
                        <m:ctrlPr>
                          <a:rPr lang="en-US" sz="29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900" b="0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e</m:t>
                        </m:r>
                        <m:r>
                          <a:rPr lang="en-US" sz="2900" b="0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̅</m:t>
                        </m:r>
                      </m:e>
                      <m:sub>
                        <m:r>
                          <a:rPr lang="en-US" sz="29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29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398941"/>
                <a:ext cx="9131595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40118" y="2514600"/>
                <a:ext cx="211448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𝑠𝑢𝑏𝑗𝑒𝑐𝑡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𝑡𝑜</m:t>
                      </m:r>
                    </m:oMath>
                  </m:oMathPara>
                </a14:m>
                <a:endParaRPr lang="en-US" sz="3600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18" y="2514600"/>
                <a:ext cx="2114489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24169" y="1492171"/>
                <a:ext cx="208525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𝑚𝑎𝑥𝑖𝑚𝑖𝑧𝑒</m:t>
                      </m:r>
                    </m:oMath>
                  </m:oMathPara>
                </a14:m>
                <a:endParaRPr lang="en-US" sz="3600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69" y="1492171"/>
                <a:ext cx="2085251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28600" y="5319711"/>
                <a:ext cx="4724400" cy="6238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e</m:t>
                        </m:r>
                        <m:r>
                          <a:rPr lang="en-US" sz="32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̅</m:t>
                        </m:r>
                      </m:e>
                      <m:sub>
                        <m:r>
                          <a:rPr lang="en-US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𝑡</m:t>
                        </m:r>
                      </m:sub>
                    </m:sSub>
                    <m:r>
                      <a:rPr lang="en-US" sz="32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Segoe UI" panose="020B0502040204020203" pitchFamily="34" charset="0"/>
                      </a:rPr>
                      <m:t>=</m:t>
                    </m:r>
                  </m:oMath>
                </a14:m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32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32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Segoe UI" panose="020B0502040204020203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cs typeface="Segoe UI" panose="020B0502040204020203" pitchFamily="34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en-US" sz="32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Segoe UI" panose="020B0502040204020203" pitchFamily="34" charset="0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32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Segoe UI" panose="020B0502040204020203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cs typeface="Segoe UI" panose="020B0502040204020203" pitchFamily="34" charset="0"/>
                                  </a:rPr>
                                  <m:t>𝑘</m:t>
                                </m:r>
                              </m:e>
                            </m:acc>
                          </m:e>
                          <m:sub>
                            <m:r>
                              <a:rPr lang="en-US" sz="32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Segoe UI" panose="020B0502040204020203" pitchFamily="34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3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)</m:t>
                        </m:r>
                      </m:e>
                      <m:sup>
                        <m:r>
                          <a:rPr lang="en-US" sz="3200" b="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𝛼</m:t>
                        </m:r>
                        <m:r>
                          <a:rPr lang="en-US" sz="3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𝜂</m:t>
                        </m:r>
                      </m:sup>
                    </m:sSup>
                    <m:r>
                      <a:rPr lang="en-US" sz="32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Segoe UI" panose="020B0502040204020203" pitchFamily="34" charset="0"/>
                      </a:rPr>
                      <m:t> </m:t>
                    </m:r>
                    <m:sSup>
                      <m:sSupPr>
                        <m:ctrlPr>
                          <a:rPr lang="en-US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3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320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Segoe UI" panose="020B0502040204020203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cs typeface="Segoe UI" panose="020B0502040204020203" pitchFamily="34" charset="0"/>
                                  </a:rPr>
                                  <m:t>𝑛</m:t>
                                </m:r>
                              </m:e>
                            </m:acc>
                          </m:e>
                          <m:sub>
                            <m:r>
                              <a:rPr lang="en-US" sz="3200" b="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Segoe UI" panose="020B0502040204020203" pitchFamily="34" charset="0"/>
                              </a:rPr>
                              <m:t>𝑡</m:t>
                            </m:r>
                          </m:sub>
                        </m:sSub>
                      </m:e>
                      <m:sup>
                        <m:r>
                          <a:rPr lang="en-US" sz="3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(</m:t>
                        </m:r>
                        <m:r>
                          <a:rPr lang="en-US" sz="3200" b="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1</m:t>
                        </m:r>
                        <m:r>
                          <a:rPr lang="en-US" sz="3200" b="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−</m:t>
                        </m:r>
                        <m:r>
                          <a:rPr lang="en-US" sz="3200" b="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𝛼</m:t>
                        </m:r>
                        <m:r>
                          <a:rPr lang="en-US" sz="3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)</m:t>
                        </m:r>
                        <m:r>
                          <a:rPr lang="en-US" sz="3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𝜂</m:t>
                        </m:r>
                      </m:sup>
                    </m:sSup>
                  </m:oMath>
                </a14:m>
                <a:endParaRPr lang="en-US" sz="32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319711"/>
                <a:ext cx="4724400" cy="62388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07335" y="4419600"/>
                <a:ext cx="2993065" cy="60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𝛿</m:t>
                        </m:r>
                      </m:e>
                      <m:sub>
                        <m:r>
                          <a:rPr lang="en-US" sz="3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𝑡</m:t>
                        </m:r>
                      </m:sub>
                    </m:sSub>
                    <m:r>
                      <a:rPr lang="en-US" sz="32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Segoe UI" panose="020B0502040204020203" pitchFamily="34" charset="0"/>
                      </a:rPr>
                      <m:t>=</m:t>
                    </m:r>
                  </m:oMath>
                </a14:m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Segoe UI" panose="020B0502040204020203" pitchFamily="34" charset="0"/>
                      </a:rPr>
                      <m:t>𝜏</m:t>
                    </m:r>
                    <m:r>
                      <a:rPr lang="en-US" sz="32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Segoe UI" panose="020B0502040204020203" pitchFamily="34" charset="0"/>
                      </a:rPr>
                      <m:t> </m:t>
                    </m:r>
                    <m:sSup>
                      <m:sSupPr>
                        <m:ctrlPr>
                          <a:rPr lang="en-US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3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Segoe UI" panose="020B0502040204020203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3200" b="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Segoe UI" panose="020B0502040204020203" pitchFamily="34" charset="0"/>
                              </a:rPr>
                              <m:t>𝑡</m:t>
                            </m:r>
                          </m:sub>
                        </m:sSub>
                      </m:e>
                      <m:sup>
                        <m:r>
                          <a:rPr lang="el-GR" sz="3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𝜃</m:t>
                        </m:r>
                      </m:sup>
                    </m:sSup>
                  </m:oMath>
                </a14:m>
                <a:endParaRPr lang="en-US" sz="32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335" y="4419600"/>
                <a:ext cx="2993065" cy="60651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629400" y="1534180"/>
                <a:ext cx="29930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(</m:t>
                      </m:r>
                      <m:r>
                        <a:rPr lang="en-US" sz="280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𝛾</m:t>
                      </m:r>
                      <m:r>
                        <a:rPr lang="en-US" sz="280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≥</m:t>
                      </m:r>
                      <m:r>
                        <a:rPr lang="en-US" sz="280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0</m:t>
                      </m:r>
                      <m:r>
                        <a:rPr lang="en-US" sz="280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8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1534180"/>
                <a:ext cx="2993065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309420" y="4495800"/>
                <a:ext cx="29930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(</m:t>
                      </m:r>
                      <m:r>
                        <a:rPr lang="en-US" sz="280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0</m:t>
                      </m:r>
                      <m:r>
                        <a:rPr lang="en-US" sz="280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&lt;</m:t>
                      </m:r>
                      <m:r>
                        <a:rPr lang="en-US" sz="280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𝜏</m:t>
                      </m:r>
                      <m:r>
                        <a:rPr lang="en-US" sz="280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&lt;</m:t>
                      </m:r>
                      <m:r>
                        <a:rPr lang="en-US" sz="280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1</m:t>
                      </m:r>
                      <m:r>
                        <a:rPr lang="en-US" sz="280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8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9420" y="4495800"/>
                <a:ext cx="2993065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540811" y="4513526"/>
                <a:ext cx="29930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sz="280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θ</m:t>
                      </m:r>
                      <m:r>
                        <a:rPr lang="el-GR" sz="280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&gt;</m:t>
                      </m:r>
                      <m:r>
                        <a:rPr lang="el-GR" sz="280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1</m:t>
                      </m:r>
                      <m:r>
                        <a:rPr lang="el-GR" sz="280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8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811" y="4513526"/>
                <a:ext cx="2993065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>
          <a:xfrm>
            <a:off x="5642884" y="3962400"/>
            <a:ext cx="365760" cy="0"/>
          </a:xfrm>
          <a:prstGeom prst="line">
            <a:avLst/>
          </a:prstGeom>
          <a:ln w="508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484644" y="4005680"/>
                <a:ext cx="252575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𝑐𝑎𝑝𝑎𝑐𝑖𝑡𝑦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𝑢𝑡𝑖𝑙𝑖𝑧𝑎𝑡𝑖𝑜𝑛</m:t>
                      </m:r>
                    </m:oMath>
                  </m:oMathPara>
                </a14:m>
                <a:endParaRPr lang="en-US" sz="2400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644" y="4005680"/>
                <a:ext cx="2525756" cy="400110"/>
              </a:xfrm>
              <a:prstGeom prst="rect">
                <a:avLst/>
              </a:prstGeom>
              <a:blipFill rotWithShape="1">
                <a:blip r:embed="rId11"/>
                <a:stretch>
                  <a:fillRect b="-19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/>
          <p:cNvCxnSpPr/>
          <p:nvPr/>
        </p:nvCxnSpPr>
        <p:spPr>
          <a:xfrm>
            <a:off x="2895600" y="3962400"/>
            <a:ext cx="365760" cy="0"/>
          </a:xfrm>
          <a:prstGeom prst="line">
            <a:avLst/>
          </a:prstGeom>
          <a:ln w="508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0" y="3962400"/>
            <a:ext cx="365760" cy="0"/>
          </a:xfrm>
          <a:prstGeom prst="line">
            <a:avLst/>
          </a:prstGeom>
          <a:ln w="508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281209" y="4044793"/>
                <a:ext cx="15579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𝑒𝑥𝑡𝑒𝑟𝑛𝑎𝑙𝑖𝑡𝑦</m:t>
                      </m:r>
                    </m:oMath>
                  </m:oMathPara>
                </a14:m>
                <a:endParaRPr lang="en-US" sz="2400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1209" y="4044793"/>
                <a:ext cx="1557991" cy="400110"/>
              </a:xfrm>
              <a:prstGeom prst="rect">
                <a:avLst/>
              </a:prstGeom>
              <a:blipFill rotWithShape="1">
                <a:blip r:embed="rId12"/>
                <a:stretch>
                  <a:fillRect r="-1172" b="-2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/>
          <p:nvPr/>
        </p:nvCxnSpPr>
        <p:spPr>
          <a:xfrm>
            <a:off x="1358498" y="5943600"/>
            <a:ext cx="365760" cy="0"/>
          </a:xfrm>
          <a:prstGeom prst="line">
            <a:avLst/>
          </a:prstGeom>
          <a:ln w="508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752600" y="5943600"/>
            <a:ext cx="365760" cy="0"/>
          </a:xfrm>
          <a:prstGeom prst="line">
            <a:avLst/>
          </a:prstGeom>
          <a:ln w="508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758440" y="5943600"/>
            <a:ext cx="365760" cy="0"/>
          </a:xfrm>
          <a:prstGeom prst="line">
            <a:avLst/>
          </a:prstGeom>
          <a:ln w="508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6200" y="5943600"/>
            <a:ext cx="8848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مقادیر میانگین جامعه هستند که در وضعیت بهینه معادل مقدار انتخابی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representative agent </a:t>
            </a:r>
            <a:r>
              <a:rPr lang="fa-I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 اند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834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4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0B15E7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  <a:cs typeface="Segoe UI" panose="020B0502040204020203" pitchFamily="34" charset="0"/>
              </a:rPr>
              <a:t>The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56953" y="1066800"/>
                <a:ext cx="8686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rtl="1"/>
                <a:r>
                  <a:rPr lang="fa-IR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Yu Mincho Demibold" panose="02020600000000000000" pitchFamily="18" charset="-128"/>
                    <a:ea typeface="Yu Mincho Demibold" panose="02020600000000000000" pitchFamily="18" charset="-128"/>
                    <a:cs typeface="B Mitra" panose="00000400000000000000" pitchFamily="2" charset="-78"/>
                  </a:rPr>
                  <a:t>مقدار </a:t>
                </a:r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Yu Mincho Demibold" panose="02020600000000000000" pitchFamily="18" charset="-128"/>
                    <a:ea typeface="Yu Mincho Demibold" panose="02020600000000000000" pitchFamily="18" charset="-128"/>
                    <a:cs typeface="B Mitra" panose="00000400000000000000" pitchFamily="2" charset="-78"/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Yu Mincho Demibold" panose="02020600000000000000" pitchFamily="18" charset="-128"/>
                    <a:ea typeface="Yu Mincho Demibold" panose="02020600000000000000" pitchFamily="18" charset="-128"/>
                    <a:cs typeface="B Mitra" panose="00000400000000000000" pitchFamily="2" charset="-78"/>
                  </a:rPr>
                  <a:t>optimal</a:t>
                </a:r>
                <a:r>
                  <a:rPr lang="fa-IR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Yu Mincho Demibold" panose="02020600000000000000" pitchFamily="18" charset="-128"/>
                    <a:ea typeface="Yu Mincho Demibold" panose="02020600000000000000" pitchFamily="18" charset="-128"/>
                    <a:cs typeface="B Mitra" panose="00000400000000000000" pitchFamily="2" charset="-78"/>
                  </a:rPr>
                  <a:t>برای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200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fa-IR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Yu Mincho Demibold" panose="02020600000000000000" pitchFamily="18" charset="-128"/>
                    <a:ea typeface="Yu Mincho Demibold" panose="02020600000000000000" pitchFamily="18" charset="-128"/>
                    <a:cs typeface="B Mitra" panose="00000400000000000000" pitchFamily="2" charset="-78"/>
                  </a:rPr>
                  <a:t> چقدر است؟  </a:t>
                </a:r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Mitra" panose="00000400000000000000" pitchFamily="2" charset="-78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953" y="1066800"/>
                <a:ext cx="8686800" cy="584775"/>
              </a:xfrm>
              <a:prstGeom prst="rect">
                <a:avLst/>
              </a:prstGeom>
              <a:blipFill rotWithShape="1">
                <a:blip r:embed="rId2"/>
                <a:stretch>
                  <a:fillRect t="-11458" r="-2175" b="-42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8085" y="2445551"/>
                <a:ext cx="7098033" cy="1143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en-US" sz="3200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𝑡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Segoe UI" panose="020B0502040204020203" pitchFamily="34" charset="0"/>
                        </a:rPr>
                        <m:t> </m:t>
                      </m:r>
                      <m:r>
                        <a:rPr lang="en-US" sz="32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Segoe UI" panose="020B0502040204020203" pitchFamily="34" charset="0"/>
                        </a:rPr>
                        <m:t>𝛼</m:t>
                      </m:r>
                      <m:sSup>
                        <m:sSupPr>
                          <m:ctrlPr>
                            <a:rPr lang="en-US" sz="3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32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fa-IR" sz="32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fa-IR" sz="3200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cs typeface="Segoe UI" panose="020B0502040204020203" pitchFamily="34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cs typeface="Segoe UI" panose="020B0502040204020203" pitchFamily="34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fa-IR" sz="32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 </m:t>
                              </m:r>
                              <m:r>
                                <a:rPr lang="en-US" sz="32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32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fa-IR" sz="3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en-US" sz="3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𝛼</m:t>
                          </m:r>
                          <m:r>
                            <a:rPr lang="en-US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−</m:t>
                          </m:r>
                          <m:r>
                            <a:rPr lang="en-US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1</m:t>
                          </m:r>
                        </m:sup>
                      </m:sSup>
                      <m:sSub>
                        <m:sSubPr>
                          <m:ctrlPr>
                            <a:rPr lang="en-US" sz="3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𝑘</m:t>
                          </m:r>
                        </m:e>
                        <m:sub>
                          <m:r>
                            <a:rPr lang="en-US" sz="3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𝑡</m:t>
                          </m:r>
                        </m:sub>
                      </m:sSub>
                      <m:sSup>
                        <m:sSupPr>
                          <m:ctrlPr>
                            <a:rPr lang="en-US" sz="3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32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32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𝑡</m:t>
                              </m:r>
                            </m:sub>
                          </m:sSub>
                        </m:e>
                        <m:sup>
                          <m:r>
                            <a:rPr lang="en-US" sz="3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1</m:t>
                          </m:r>
                          <m:r>
                            <a:rPr lang="en-US" sz="3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−</m:t>
                          </m:r>
                          <m:r>
                            <a:rPr lang="en-US" sz="3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𝛼</m:t>
                          </m:r>
                        </m:sup>
                      </m:sSup>
                      <m:r>
                        <a:rPr lang="en-US" sz="32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sz="3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e</m:t>
                          </m:r>
                          <m:r>
                            <a:rPr lang="en-US" sz="320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̅</m:t>
                          </m:r>
                        </m:e>
                        <m:sub>
                          <m:r>
                            <a:rPr lang="en-US" sz="3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𝑡</m:t>
                          </m:r>
                        </m:sub>
                      </m:sSub>
                      <m:r>
                        <a:rPr lang="en-US" sz="3200" b="0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Segoe UI" panose="020B0502040204020203" pitchFamily="34" charset="0"/>
                        </a:rPr>
                        <m:t>𝛼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Segoe UI" panose="020B0502040204020203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85" y="2445551"/>
                <a:ext cx="7098033" cy="114313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10416" y="1128354"/>
                <a:ext cx="347633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𝑡</m:t>
                        </m:r>
                      </m:sub>
                    </m:sSub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Segoe UI" panose="020B0502040204020203" pitchFamily="34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sSubPr>
                          <m:e>
                            <m:r>
                              <a:rPr lang="fa-IR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Segoe UI" panose="020B0502040204020203" pitchFamily="34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fa-IR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Segoe UI" panose="020B05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cs typeface="Segoe UI" panose="020B0502040204020203" pitchFamily="34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cs typeface="Segoe UI" panose="020B0502040204020203" pitchFamily="34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fa-IR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Segoe UI" panose="020B0502040204020203" pitchFamily="34" charset="0"/>
                              </a:rPr>
                              <m:t> </m:t>
                            </m:r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Segoe UI" panose="020B0502040204020203" pitchFamily="34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Segoe UI" panose="020B0502040204020203" pitchFamily="34" charset="0"/>
                              </a:rPr>
                              <m:t>𝑡</m:t>
                            </m:r>
                          </m:sub>
                        </m:sSub>
                        <m:r>
                          <a:rPr lang="fa-IR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𝛼</m:t>
                        </m:r>
                      </m:sup>
                    </m:sSup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Segoe UI" panose="020B0502040204020203" pitchFamily="34" charset="0"/>
                      </a:rPr>
                      <m:t> </m:t>
                    </m:r>
                    <m:sSup>
                      <m:sSupPr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Segoe UI" panose="020B0502040204020203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Segoe UI" panose="020B0502040204020203" pitchFamily="34" charset="0"/>
                              </a:rPr>
                              <m:t>𝑡</m:t>
                            </m:r>
                          </m:sub>
                        </m:sSub>
                      </m:e>
                      <m:sup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1</m:t>
                        </m:r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−</m:t>
                        </m:r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𝛼</m:t>
                        </m:r>
                      </m:sup>
                    </m:sSup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Segoe UI" panose="020B0502040204020203" pitchFamily="34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e</m:t>
                        </m:r>
                        <m:r>
                          <a:rPr lang="en-US" sz="24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̅</m:t>
                        </m:r>
                      </m:e>
                      <m:sub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16" y="1128354"/>
                <a:ext cx="3476336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525" b="-2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56953" y="1860776"/>
                <a:ext cx="8686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rtl="1"/>
                <a:r>
                  <a:rPr lang="fa-IR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Yu Mincho Demibold" panose="02020600000000000000" pitchFamily="18" charset="-128"/>
                    <a:ea typeface="Yu Mincho Demibold" panose="02020600000000000000" pitchFamily="18" charset="-128"/>
                    <a:cs typeface="B Mitra" panose="00000400000000000000" pitchFamily="2" charset="-78"/>
                  </a:rPr>
                  <a:t>یک واحد افزایش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fa-IR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B Mitra" panose="00000400000000000000" pitchFamily="2" charset="-78"/>
                  </a:rPr>
                  <a:t> چقدر به تولید اضافه میکند؟ </a:t>
                </a:r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Mitra" panose="00000400000000000000" pitchFamily="2" charset="-78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953" y="1860776"/>
                <a:ext cx="8686800" cy="584775"/>
              </a:xfrm>
              <a:prstGeom prst="rect">
                <a:avLst/>
              </a:prstGeom>
              <a:blipFill rotWithShape="1">
                <a:blip r:embed="rId5"/>
                <a:stretch>
                  <a:fillRect t="-11458" r="-2175" b="-42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04800" y="3682425"/>
                <a:ext cx="8686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rtl="1"/>
                <a:r>
                  <a:rPr lang="fa-IR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Yu Mincho Demibold" panose="02020600000000000000" pitchFamily="18" charset="-128"/>
                    <a:ea typeface="Yu Mincho Demibold" panose="02020600000000000000" pitchFamily="18" charset="-128"/>
                    <a:cs typeface="B Mitra" panose="00000400000000000000" pitchFamily="2" charset="-78"/>
                  </a:rPr>
                  <a:t>یک واحد افزایش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fa-IR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B Mitra" panose="00000400000000000000" pitchFamily="2" charset="-78"/>
                  </a:rPr>
                  <a:t> چقدر از سرمایه موجود را مستهلک میکند؟ </a:t>
                </a:r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Mitra" panose="00000400000000000000" pitchFamily="2" charset="-78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682425"/>
                <a:ext cx="8686800" cy="584775"/>
              </a:xfrm>
              <a:prstGeom prst="rect">
                <a:avLst/>
              </a:prstGeom>
              <a:blipFill rotWithShape="1">
                <a:blip r:embed="rId6"/>
                <a:stretch>
                  <a:fillRect t="-11458" r="-2175" b="-42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81122" y="4267200"/>
                <a:ext cx="3705630" cy="10736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4000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sSubPr>
                          <m:e>
                            <m:r>
                              <a:rPr lang="fa-IR" sz="4000" b="0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Segoe UI" panose="020B0502040204020203" pitchFamily="34" charset="0"/>
                              </a:rPr>
                              <m:t>(</m:t>
                            </m:r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Segoe UI" panose="020B0502040204020203" pitchFamily="34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Segoe UI" panose="020B0502040204020203" pitchFamily="34" charset="0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en-US" sz="4000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Segoe UI" panose="020B0502040204020203" pitchFamily="34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Segoe UI" panose="020B0502040204020203" pitchFamily="34" charset="0"/>
                              </a:rPr>
                              <m:t>𝑡</m:t>
                            </m:r>
                          </m:sub>
                        </m:sSub>
                        <m:r>
                          <a:rPr lang="fa-IR" sz="4000" b="0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)</m:t>
                        </m:r>
                      </m:num>
                      <m:den>
                        <m:r>
                          <a:rPr lang="en-US" sz="4000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4000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Segoe UI" panose="020B0502040204020203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Segoe UI" panose="020B0502040204020203" pitchFamily="34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  <m:r>
                      <a:rPr lang="en-US" sz="4000" b="0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Segoe UI" panose="020B0502040204020203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Segoe UI" panose="020B0502040204020203" pitchFamily="34" charset="0"/>
                              </a:rPr>
                              <m:t>𝑡</m:t>
                            </m:r>
                          </m:sub>
                        </m:sSub>
                      </m:e>
                      <m:sup>
                        <m:r>
                          <a:rPr lang="el-GR" sz="3600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𝜃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−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1</m:t>
                        </m:r>
                      </m:sup>
                    </m:sSup>
                    <m:sSub>
                      <m:sSubPr>
                        <m:ctrlPr>
                          <a:rPr lang="en-US" sz="3600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𝑘</m:t>
                        </m:r>
                      </m:e>
                      <m:sub>
                        <m:r>
                          <a:rPr lang="en-US" sz="3600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22" y="4267200"/>
                <a:ext cx="3705630" cy="107362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10416" y="1066800"/>
                <a:ext cx="3496342" cy="5247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𝛿</m:t>
                        </m:r>
                      </m:e>
                      <m:sub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𝑘</m:t>
                        </m:r>
                      </m:e>
                      <m:sub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𝑡</m:t>
                        </m:r>
                      </m:sub>
                    </m:sSub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Segoe UI" panose="020B0502040204020203" pitchFamily="34" charset="0"/>
                      </a:rPr>
                      <m:t>=</m:t>
                    </m:r>
                  </m:oMath>
                </a14:m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Segoe UI" panose="020B0502040204020203" pitchFamily="34" charset="0"/>
                      </a:rPr>
                      <m:t>𝜏</m:t>
                    </m:r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Segoe UI" panose="020B0502040204020203" pitchFamily="34" charset="0"/>
                      </a:rPr>
                      <m:t> </m:t>
                    </m:r>
                    <m:sSup>
                      <m:sSupPr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Segoe UI" panose="020B0502040204020203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Segoe UI" panose="020B0502040204020203" pitchFamily="34" charset="0"/>
                              </a:rPr>
                              <m:t>𝑡</m:t>
                            </m:r>
                          </m:sub>
                        </m:sSub>
                      </m:e>
                      <m:sup>
                        <m:r>
                          <a:rPr lang="el-GR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𝜃</m:t>
                        </m:r>
                      </m:sup>
                    </m:sSup>
                    <m:sSub>
                      <m:sSubPr>
                        <m:ctrlPr>
                          <a:rPr lang="en-US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𝑘</m:t>
                        </m:r>
                      </m:e>
                      <m:sub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𝑡</m:t>
                        </m:r>
                      </m:sub>
                    </m:sSub>
                    <m:r>
                      <a:rPr lang="fa-IR" sz="24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Segoe UI" panose="020B0502040204020203" pitchFamily="34" charset="0"/>
                      </a:rPr>
                      <m:t>=</m:t>
                    </m:r>
                    <m:box>
                      <m:boxPr>
                        <m:ctrlPr>
                          <a:rPr lang="fa-IR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fa-IR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fPr>
                          <m:num>
                            <m:r>
                              <a:rPr lang="fa-IR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Segoe UI" panose="020B0502040204020203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a-IR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Segoe UI" panose="020B0502040204020203" pitchFamily="34" charset="0"/>
                              </a:rPr>
                              <m:t>𝛳</m:t>
                            </m:r>
                          </m:den>
                        </m:f>
                        <m:r>
                          <a:rPr lang="fa-IR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 </m:t>
                        </m:r>
                      </m:e>
                    </m:box>
                  </m:oMath>
                </a14:m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Segoe UI" panose="020B0502040204020203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Segoe UI" panose="020B0502040204020203" pitchFamily="34" charset="0"/>
                              </a:rPr>
                              <m:t>𝑡</m:t>
                            </m:r>
                          </m:sub>
                        </m:sSub>
                      </m:e>
                      <m:sup>
                        <m:r>
                          <a:rPr lang="el-GR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𝜃</m:t>
                        </m:r>
                      </m:sup>
                    </m:sSup>
                    <m:sSub>
                      <m:sSubPr>
                        <m:ctrlPr>
                          <a:rPr lang="en-US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𝑘</m:t>
                        </m:r>
                      </m:e>
                      <m:sub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16" y="1066800"/>
                <a:ext cx="3496342" cy="524759"/>
              </a:xfrm>
              <a:prstGeom prst="rect">
                <a:avLst/>
              </a:prstGeom>
              <a:blipFill>
                <a:blip r:embed="rId8"/>
                <a:stretch>
                  <a:fillRect l="-361" t="-4878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81122" y="5547523"/>
                <a:ext cx="3132589" cy="9922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Segoe UI" panose="020B0502040204020203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Segoe UI" panose="020B0502040204020203" pitchFamily="34" charset="0"/>
                              </a:rPr>
                              <m:t>𝑡</m:t>
                            </m:r>
                          </m:sub>
                        </m:sSub>
                      </m:e>
                      <m:sup>
                        <m:r>
                          <a:rPr lang="el-GR" sz="36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𝜃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−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1</m:t>
                        </m:r>
                      </m:sup>
                    </m:sSup>
                    <m:sSub>
                      <m:sSub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𝑘</m:t>
                        </m:r>
                      </m:e>
                      <m:sub>
                        <m:r>
                          <a:rPr lang="en-US" sz="36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𝑡</m:t>
                        </m:r>
                      </m:sub>
                    </m:sSub>
                    <m:r>
                      <a:rPr lang="en-US" sz="3600" b="0" i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Segoe UI" panose="020B0502040204020203" pitchFamily="34" charset="0"/>
                      </a:rPr>
                      <m:t>=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/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Segoe UI" panose="020B0502040204020203" pitchFamily="34" charset="0"/>
                      </a:rPr>
                      <m:t>𝛼</m:t>
                    </m:r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Segoe UI" panose="020B0502040204020203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Segoe UI" panose="020B0502040204020203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Segoe UI" panose="020B0502040204020203" pitchFamily="34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Segoe UI" panose="020B0502040204020203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Segoe UI" panose="020B0502040204020203" pitchFamily="34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endParaRPr lang="en-US" sz="4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22" y="5547523"/>
                <a:ext cx="3132589" cy="99225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951704" y="5410200"/>
                <a:ext cx="4267200" cy="1793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⟾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3600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=</m:t>
                          </m:r>
                          <m:r>
                            <a:rPr lang="en-US" sz="3600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(</m:t>
                          </m:r>
                          <m:r>
                            <a:rPr lang="en-US" sz="3200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  <a:cs typeface="Segoe UI" panose="020B0502040204020203" pitchFamily="34" charset="0"/>
                            </a:rPr>
                            <m:t>𝛼</m:t>
                          </m:r>
                          <m:f>
                            <m:fPr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/>
                                  <a:cs typeface="Segoe UI" panose="020B0502040204020203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cs typeface="Segoe UI" panose="020B0502040204020203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cs typeface="Segoe UI" panose="020B0502040204020203" pitchFamily="34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cs typeface="Segoe UI" panose="020B0502040204020203" pitchFamily="34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cs typeface="Segoe UI" panose="020B0502040204020203" pitchFamily="34" charset="0"/>
                                    </a:rPr>
                                    <m:t>𝑡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3200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)</m:t>
                          </m:r>
                        </m:e>
                        <m:sup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𝛳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n-US" sz="4000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704" y="5410200"/>
                <a:ext cx="4267200" cy="179318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/>
          <p:cNvCxnSpPr/>
          <p:nvPr/>
        </p:nvCxnSpPr>
        <p:spPr>
          <a:xfrm>
            <a:off x="5867400" y="1651575"/>
            <a:ext cx="3076353" cy="1"/>
          </a:xfrm>
          <a:prstGeom prst="line">
            <a:avLst/>
          </a:prstGeom>
          <a:ln w="41275" cmpd="dbl">
            <a:solidFill>
              <a:srgbClr val="0B15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191000" y="5410200"/>
            <a:ext cx="2438400" cy="1219200"/>
          </a:xfrm>
          <a:prstGeom prst="rect">
            <a:avLst/>
          </a:prstGeom>
          <a:noFill/>
          <a:ln w="41275" cmpd="dbl">
            <a:solidFill>
              <a:srgbClr val="0B15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0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" grpId="0"/>
      <p:bldP spid="4" grpId="0"/>
      <p:bldP spid="4" grpId="1"/>
      <p:bldP spid="25" grpId="0"/>
      <p:bldP spid="30" grpId="0"/>
      <p:bldP spid="31" grpId="0"/>
      <p:bldP spid="32" grpId="0"/>
      <p:bldP spid="32" grpId="1"/>
      <p:bldP spid="34" grpId="0"/>
      <p:bldP spid="35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0B15E7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  <a:cs typeface="Segoe UI" panose="020B0502040204020203" pitchFamily="34" charset="0"/>
              </a:rPr>
              <a:t>The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56953" y="1066800"/>
                <a:ext cx="8686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rtl="1"/>
                <a:r>
                  <a:rPr lang="fa-IR" sz="3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Yu Mincho Demibold" panose="02020600000000000000" pitchFamily="18" charset="-128"/>
                    <a:ea typeface="Yu Mincho Demibold" panose="02020600000000000000" pitchFamily="18" charset="-128"/>
                    <a:cs typeface="B Mitra" panose="00000400000000000000" pitchFamily="2" charset="-78"/>
                  </a:rPr>
                  <a:t>مقدار </a:t>
                </a:r>
                <a:r>
                  <a:rPr lang="en-US" sz="3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Yu Mincho Demibold" panose="02020600000000000000" pitchFamily="18" charset="-128"/>
                    <a:ea typeface="Yu Mincho Demibold" panose="02020600000000000000" pitchFamily="18" charset="-128"/>
                    <a:cs typeface="B Mitra" panose="00000400000000000000" pitchFamily="2" charset="-78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Yu Mincho Demibold" panose="02020600000000000000" pitchFamily="18" charset="-128"/>
                    <a:ea typeface="Yu Mincho Demibold" panose="02020600000000000000" pitchFamily="18" charset="-128"/>
                    <a:cs typeface="B Mitra" panose="00000400000000000000" pitchFamily="2" charset="-78"/>
                  </a:rPr>
                  <a:t>optimal</a:t>
                </a:r>
                <a:r>
                  <a:rPr lang="fa-IR" sz="3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Yu Mincho Demibold" panose="02020600000000000000" pitchFamily="18" charset="-128"/>
                    <a:ea typeface="Yu Mincho Demibold" panose="02020600000000000000" pitchFamily="18" charset="-128"/>
                    <a:cs typeface="B Mitra" panose="00000400000000000000" pitchFamily="2" charset="-78"/>
                  </a:rPr>
                  <a:t>برای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fa-IR" sz="3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Yu Mincho Demibold" panose="02020600000000000000" pitchFamily="18" charset="-128"/>
                    <a:ea typeface="Yu Mincho Demibold" panose="02020600000000000000" pitchFamily="18" charset="-128"/>
                    <a:cs typeface="B Mitra" panose="00000400000000000000" pitchFamily="2" charset="-78"/>
                  </a:rPr>
                  <a:t> </a:t>
                </a:r>
                <a:r>
                  <a:rPr lang="fa-IR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Yu Mincho Demibold" panose="02020600000000000000" pitchFamily="18" charset="-128"/>
                    <a:ea typeface="Yu Mincho Demibold" panose="02020600000000000000" pitchFamily="18" charset="-128"/>
                    <a:cs typeface="B Mitra" panose="00000400000000000000" pitchFamily="2" charset="-78"/>
                  </a:rPr>
                  <a:t>را در تابع تولید قرار میدهیم.  </a:t>
                </a:r>
                <a:endParaRPr lang="en-US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Mitra" panose="00000400000000000000" pitchFamily="2" charset="-78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953" y="1066800"/>
                <a:ext cx="8686800" cy="584775"/>
              </a:xfrm>
              <a:prstGeom prst="rect">
                <a:avLst/>
              </a:prstGeom>
              <a:blipFill rotWithShape="1">
                <a:blip r:embed="rId2"/>
                <a:stretch>
                  <a:fillRect t="-11458" r="-2175" b="-42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64852" y="2387025"/>
                <a:ext cx="411965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𝑡</m:t>
                        </m:r>
                      </m:sub>
                    </m:sSub>
                    <m:r>
                      <a:rPr lang="en-US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Segoe UI" panose="020B0502040204020203" pitchFamily="34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3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sSubPr>
                          <m:e>
                            <m:r>
                              <a:rPr lang="fa-IR" sz="3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Segoe UI" panose="020B0502040204020203" pitchFamily="34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fa-IR" sz="32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Segoe UI" panose="020B05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cs typeface="Segoe UI" panose="020B0502040204020203" pitchFamily="34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32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cs typeface="Segoe UI" panose="020B0502040204020203" pitchFamily="34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fa-IR" sz="3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Segoe UI" panose="020B0502040204020203" pitchFamily="34" charset="0"/>
                              </a:rPr>
                              <m:t> </m:t>
                            </m:r>
                            <m:r>
                              <a:rPr lang="en-US" sz="3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Segoe UI" panose="020B0502040204020203" pitchFamily="34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3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Segoe UI" panose="020B0502040204020203" pitchFamily="34" charset="0"/>
                              </a:rPr>
                              <m:t>𝑡</m:t>
                            </m:r>
                          </m:sub>
                        </m:sSub>
                        <m:r>
                          <a:rPr lang="fa-IR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𝛼</m:t>
                        </m:r>
                      </m:sup>
                    </m:sSup>
                    <m:r>
                      <a:rPr lang="en-US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Segoe UI" panose="020B0502040204020203" pitchFamily="34" charset="0"/>
                      </a:rPr>
                      <m:t> </m:t>
                    </m:r>
                    <m:sSup>
                      <m:sSupPr>
                        <m:ctrlPr>
                          <a:rPr lang="en-US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3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Segoe UI" panose="020B0502040204020203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3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Segoe UI" panose="020B0502040204020203" pitchFamily="34" charset="0"/>
                              </a:rPr>
                              <m:t>𝑡</m:t>
                            </m:r>
                          </m:sub>
                        </m:sSub>
                      </m:e>
                      <m:sup>
                        <m:r>
                          <a:rPr lang="en-US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1</m:t>
                        </m:r>
                        <m:r>
                          <a:rPr lang="en-US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−</m:t>
                        </m:r>
                        <m:r>
                          <a:rPr lang="en-US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𝛼</m:t>
                        </m:r>
                      </m:sup>
                    </m:sSup>
                  </m:oMath>
                </a14:m>
                <a:endParaRPr lang="fa-IR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852" y="2387025"/>
                <a:ext cx="4119654" cy="584775"/>
              </a:xfrm>
              <a:prstGeom prst="rect">
                <a:avLst/>
              </a:prstGeom>
              <a:blipFill rotWithShape="1">
                <a:blip r:embed="rId3"/>
                <a:stretch>
                  <a:fillRect t="-16667" r="-6213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191000" y="2424111"/>
                <a:ext cx="3336363" cy="6238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2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3200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cs typeface="Segoe UI" panose="020B0502040204020203" pitchFamily="34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2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3200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cs typeface="Segoe UI" panose="020B0502040204020203" pitchFamily="34" charset="0"/>
                                    </a:rPr>
                                    <m:t>𝑘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2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en-US" sz="3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𝛼𝜂</m:t>
                          </m:r>
                        </m:sup>
                      </m:sSup>
                      <m:r>
                        <a:rPr lang="en-US" sz="32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3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32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3200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cs typeface="Segoe UI" panose="020B0502040204020203" pitchFamily="34" charset="0"/>
                                    </a:rPr>
                                    <m:t>𝑛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2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𝑡</m:t>
                              </m:r>
                            </m:sub>
                          </m:sSub>
                        </m:e>
                        <m:sup>
                          <m:r>
                            <a:rPr lang="en-US" sz="3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(</m:t>
                          </m:r>
                          <m:r>
                            <a:rPr lang="en-US" sz="3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1</m:t>
                          </m:r>
                          <m:r>
                            <a:rPr lang="en-US" sz="3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−</m:t>
                          </m:r>
                          <m:r>
                            <a:rPr lang="en-US" sz="3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𝛼</m:t>
                          </m:r>
                          <m:r>
                            <a:rPr lang="en-US" sz="3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)</m:t>
                          </m:r>
                          <m:r>
                            <a:rPr lang="en-US" sz="3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𝜂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2424111"/>
                <a:ext cx="3336363" cy="62388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267200" y="2438400"/>
                <a:ext cx="62574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32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en-US" sz="3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438400"/>
                <a:ext cx="625748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191000" y="2438400"/>
                <a:ext cx="3336363" cy="605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2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32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32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en-US" sz="3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𝛼𝜂</m:t>
                          </m:r>
                        </m:sup>
                      </m:sSup>
                      <m:r>
                        <a:rPr lang="en-US" sz="32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3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32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32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𝑡</m:t>
                              </m:r>
                            </m:sub>
                          </m:sSub>
                        </m:e>
                        <m:sup>
                          <m:r>
                            <a:rPr lang="en-US" sz="3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(</m:t>
                          </m:r>
                          <m:r>
                            <a:rPr lang="en-US" sz="3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1</m:t>
                          </m:r>
                          <m:r>
                            <a:rPr lang="en-US" sz="3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−</m:t>
                          </m:r>
                          <m:r>
                            <a:rPr lang="en-US" sz="3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𝛼</m:t>
                          </m:r>
                          <m:r>
                            <a:rPr lang="en-US" sz="3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)</m:t>
                          </m:r>
                          <m:r>
                            <a:rPr lang="en-US" sz="3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𝜂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2438400"/>
                <a:ext cx="3336363" cy="60529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228600" y="1702989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  <a:cs typeface="B Mitra" panose="00000400000000000000" pitchFamily="2" charset="-78"/>
              </a:rPr>
              <a:t>داشتیم :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64852" y="3312065"/>
                <a:ext cx="6679548" cy="6052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3200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Segoe UI" panose="020B0502040204020203" pitchFamily="34" charset="0"/>
                          </a:rPr>
                          <m:t>⟾</m:t>
                        </m:r>
                        <m:r>
                          <a:rPr lang="en-US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𝑡</m:t>
                        </m:r>
                      </m:sub>
                    </m:sSub>
                    <m:r>
                      <a:rPr lang="en-US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Segoe UI" panose="020B0502040204020203" pitchFamily="34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3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sSubPr>
                          <m:e>
                            <m:r>
                              <a:rPr lang="fa-IR" sz="3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Segoe UI" panose="020B0502040204020203" pitchFamily="34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fa-IR" sz="32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Segoe UI" panose="020B05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cs typeface="Segoe UI" panose="020B0502040204020203" pitchFamily="34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32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cs typeface="Segoe UI" panose="020B0502040204020203" pitchFamily="34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fa-IR" sz="3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Segoe UI" panose="020B0502040204020203" pitchFamily="34" charset="0"/>
                              </a:rPr>
                              <m:t> </m:t>
                            </m:r>
                            <m:r>
                              <a:rPr lang="en-US" sz="3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Segoe UI" panose="020B0502040204020203" pitchFamily="34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3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Segoe UI" panose="020B0502040204020203" pitchFamily="34" charset="0"/>
                              </a:rPr>
                              <m:t>𝑡</m:t>
                            </m:r>
                          </m:sub>
                        </m:sSub>
                        <m:r>
                          <a:rPr lang="fa-IR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𝛼</m:t>
                        </m:r>
                        <m:r>
                          <a:rPr lang="fa-IR" sz="3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(</m:t>
                        </m:r>
                        <m:r>
                          <a:rPr lang="fa-IR" sz="3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1</m:t>
                        </m:r>
                        <m:r>
                          <a:rPr lang="fa-IR" sz="3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+</m:t>
                        </m:r>
                        <m:r>
                          <a:rPr lang="fa-IR" sz="3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𝜂</m:t>
                        </m:r>
                        <m:r>
                          <a:rPr lang="fa-IR" sz="3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)</m:t>
                        </m:r>
                      </m:sup>
                    </m:sSup>
                    <m:r>
                      <a:rPr lang="en-US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Segoe UI" panose="020B0502040204020203" pitchFamily="34" charset="0"/>
                      </a:rPr>
                      <m:t> </m:t>
                    </m:r>
                    <m:sSup>
                      <m:sSupPr>
                        <m:ctrlPr>
                          <a:rPr lang="en-US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3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Segoe UI" panose="020B0502040204020203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3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Segoe UI" panose="020B0502040204020203" pitchFamily="34" charset="0"/>
                              </a:rPr>
                              <m:t>𝑡</m:t>
                            </m:r>
                          </m:sub>
                        </m:sSub>
                      </m:e>
                      <m:sup>
                        <m:r>
                          <a:rPr lang="fa-IR" sz="3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(</m:t>
                        </m:r>
                        <m:r>
                          <a:rPr lang="en-US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1</m:t>
                        </m:r>
                        <m:r>
                          <a:rPr lang="en-US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−</m:t>
                        </m:r>
                        <m:r>
                          <a:rPr lang="en-US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𝛼</m:t>
                        </m:r>
                        <m:r>
                          <a:rPr lang="fa-IR" sz="3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)(</m:t>
                        </m:r>
                        <m:r>
                          <a:rPr lang="fa-IR" sz="3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1</m:t>
                        </m:r>
                        <m:r>
                          <a:rPr lang="fa-IR" sz="3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+</m:t>
                        </m:r>
                        <m:r>
                          <a:rPr lang="fa-IR" sz="3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𝜂</m:t>
                        </m:r>
                        <m:r>
                          <a:rPr lang="fa-IR" sz="3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)</m:t>
                        </m:r>
                      </m:sup>
                    </m:sSup>
                  </m:oMath>
                </a14:m>
                <a:endParaRPr lang="fa-IR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852" y="3312065"/>
                <a:ext cx="6679548" cy="605294"/>
              </a:xfrm>
              <a:prstGeom prst="rect">
                <a:avLst/>
              </a:prstGeom>
              <a:blipFill rotWithShape="1">
                <a:blip r:embed="rId7"/>
                <a:stretch>
                  <a:fillRect t="-13000" r="-1277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28600" y="4292025"/>
                <a:ext cx="8686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rtl="1"/>
                <a:r>
                  <a:rPr lang="fa-IR" sz="3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Yu Mincho Demibold" panose="02020600000000000000" pitchFamily="18" charset="-128"/>
                    <a:ea typeface="Yu Mincho Demibold" panose="02020600000000000000" pitchFamily="18" charset="-128"/>
                    <a:cs typeface="B Mitra" panose="00000400000000000000" pitchFamily="2" charset="-78"/>
                  </a:rPr>
                  <a:t>با قرار دادن مقدار </a:t>
                </a:r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Yu Mincho Demibold" panose="02020600000000000000" pitchFamily="18" charset="-128"/>
                    <a:ea typeface="Yu Mincho Demibold" panose="02020600000000000000" pitchFamily="18" charset="-128"/>
                    <a:cs typeface="B Mitra" panose="00000400000000000000" pitchFamily="2" charset="-78"/>
                  </a:rPr>
                  <a:t> 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Yu Mincho Demibold" panose="02020600000000000000" pitchFamily="18" charset="-128"/>
                    <a:ea typeface="Yu Mincho Demibold" panose="02020600000000000000" pitchFamily="18" charset="-128"/>
                    <a:cs typeface="B Mitra" panose="00000400000000000000" pitchFamily="2" charset="-78"/>
                  </a:rPr>
                  <a:t>optimal</a:t>
                </a:r>
                <a:r>
                  <a:rPr lang="fa-IR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Yu Mincho Demibold" panose="02020600000000000000" pitchFamily="18" charset="-128"/>
                    <a:ea typeface="Yu Mincho Demibold" panose="02020600000000000000" pitchFamily="18" charset="-128"/>
                    <a:cs typeface="B Mitra" panose="00000400000000000000" pitchFamily="2" charset="-78"/>
                  </a:rPr>
                  <a:t>برای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egoe UI" panose="020B0502040204020203" pitchFamily="34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fa-IR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Yu Mincho Demibold" panose="02020600000000000000" pitchFamily="18" charset="-128"/>
                    <a:ea typeface="Yu Mincho Demibold" panose="02020600000000000000" pitchFamily="18" charset="-128"/>
                    <a:cs typeface="B Mitra" panose="00000400000000000000" pitchFamily="2" charset="-78"/>
                  </a:rPr>
                  <a:t> در تابع تولید خواهیم داشت :   </a:t>
                </a:r>
                <a:r>
                  <a:rPr lang="fa-IR" sz="3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Yu Mincho Demibold" panose="02020600000000000000" pitchFamily="18" charset="-128"/>
                    <a:ea typeface="Yu Mincho Demibold" panose="02020600000000000000" pitchFamily="18" charset="-128"/>
                    <a:cs typeface="B Mitra" panose="00000400000000000000" pitchFamily="2" charset="-78"/>
                  </a:rPr>
                  <a:t> </a:t>
                </a:r>
                <a:endParaRPr lang="en-US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Mitra" panose="00000400000000000000" pitchFamily="2" charset="-78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292025"/>
                <a:ext cx="8686800" cy="584775"/>
              </a:xfrm>
              <a:prstGeom prst="rect">
                <a:avLst/>
              </a:prstGeom>
              <a:blipFill rotWithShape="1">
                <a:blip r:embed="rId8"/>
                <a:stretch>
                  <a:fillRect t="-11458" r="-2175" b="-42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37915" y="5181600"/>
                <a:ext cx="7269169" cy="7859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𝑦</m:t>
                          </m:r>
                        </m:e>
                        <m:sub>
                          <m:r>
                            <a:rPr lang="en-US" sz="36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𝑡</m:t>
                          </m:r>
                        </m:sub>
                      </m:sSub>
                      <m:r>
                        <a:rPr lang="en-US" sz="36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Segoe UI" panose="020B0502040204020203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60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b</m:t>
                          </m:r>
                          <m:r>
                            <a:rPr lang="en-US" sz="360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60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A</m:t>
                          </m:r>
                        </m:e>
                        <m:sup>
                          <m:sSub>
                            <m:sSubPr>
                              <m:ctrlPr>
                                <a:rPr lang="en-US" sz="36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l-GR" sz="36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36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𝑛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sz="36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36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36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𝑡</m:t>
                              </m:r>
                            </m:sub>
                          </m:sSub>
                        </m:e>
                        <m:sup>
                          <m:r>
                            <a:rPr lang="en-US" sz="36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𝛼</m:t>
                          </m:r>
                          <m:r>
                            <a:rPr lang="en-US" sz="36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(</m:t>
                          </m:r>
                          <m:r>
                            <a:rPr lang="en-US" sz="36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1</m:t>
                          </m:r>
                          <m:r>
                            <a:rPr lang="en-US" sz="36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+</m:t>
                          </m:r>
                          <m:r>
                            <a:rPr lang="en-US" sz="36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𝜂</m:t>
                          </m:r>
                          <m:r>
                            <a:rPr lang="en-US" sz="36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Segoe UI" panose="020B0502040204020203" pitchFamily="34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sz="36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l-GR" sz="36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36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𝑘</m:t>
                              </m:r>
                            </m:sub>
                          </m:sSub>
                        </m:sup>
                      </m:sSup>
                      <m:sSubSup>
                        <m:sSubSupPr>
                          <m:ctrlPr>
                            <a:rPr lang="en-US" sz="36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sz="36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 </m:t>
                              </m:r>
                              <m:r>
                                <a:rPr lang="en-US" sz="36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36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𝑡</m:t>
                              </m:r>
                            </m:sub>
                          </m:sSub>
                        </m:e>
                        <m:sub/>
                        <m:sup>
                          <m:d>
                            <m:dPr>
                              <m:ctrlPr>
                                <a:rPr lang="en-US" sz="36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1</m:t>
                              </m:r>
                              <m:r>
                                <a:rPr lang="en-US" sz="36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−</m:t>
                              </m:r>
                              <m:r>
                                <a:rPr lang="en-US" sz="36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𝛼</m:t>
                              </m:r>
                            </m:e>
                          </m:d>
                          <m:d>
                            <m:dPr>
                              <m:ctrlPr>
                                <a:rPr lang="en-US" sz="36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1</m:t>
                              </m:r>
                              <m:r>
                                <a:rPr lang="en-US" sz="36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+</m:t>
                              </m:r>
                              <m:r>
                                <a:rPr lang="en-US" sz="36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𝜂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36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l-GR" sz="36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36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Segoe UI" panose="020B0502040204020203" pitchFamily="34" charset="0"/>
                                </a:rPr>
                                <m:t>𝑛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915" y="5181600"/>
                <a:ext cx="7269169" cy="78592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877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8" grpId="0"/>
      <p:bldP spid="8" grpId="1"/>
      <p:bldP spid="18" grpId="0"/>
      <p:bldP spid="19" grpId="0"/>
      <p:bldP spid="21" grpId="0"/>
      <p:bldP spid="24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14470</TotalTime>
  <Words>1948</Words>
  <Application>Microsoft Office PowerPoint</Application>
  <PresentationFormat>On-screen Show (4:3)</PresentationFormat>
  <Paragraphs>316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Arial</vt:lpstr>
      <vt:lpstr>Avenir Next</vt:lpstr>
      <vt:lpstr>B Kamran Outline</vt:lpstr>
      <vt:lpstr>B Mitra</vt:lpstr>
      <vt:lpstr>B Morvarid</vt:lpstr>
      <vt:lpstr>Calibri</vt:lpstr>
      <vt:lpstr>Cambria Math</vt:lpstr>
      <vt:lpstr>Cochin</vt:lpstr>
      <vt:lpstr>Segoe UI</vt:lpstr>
      <vt:lpstr>Yu Mincho Demibold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sahafi1</dc:creator>
  <cp:lastModifiedBy>p.khaksar</cp:lastModifiedBy>
  <cp:revision>208</cp:revision>
  <dcterms:created xsi:type="dcterms:W3CDTF">2015-05-16T04:37:21Z</dcterms:created>
  <dcterms:modified xsi:type="dcterms:W3CDTF">2021-02-06T07:54:51Z</dcterms:modified>
</cp:coreProperties>
</file>